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  <p:sldMasterId id="2147483671" r:id="rId3"/>
  </p:sldMasterIdLst>
  <p:notesMasterIdLst>
    <p:notesMasterId r:id="rId30"/>
  </p:notesMasterIdLst>
  <p:sldIdLst>
    <p:sldId id="256" r:id="rId4"/>
    <p:sldId id="257" r:id="rId5"/>
    <p:sldId id="263" r:id="rId6"/>
    <p:sldId id="258" r:id="rId7"/>
    <p:sldId id="259" r:id="rId8"/>
    <p:sldId id="264" r:id="rId9"/>
    <p:sldId id="265" r:id="rId10"/>
    <p:sldId id="260" r:id="rId11"/>
    <p:sldId id="266" r:id="rId12"/>
    <p:sldId id="269" r:id="rId13"/>
    <p:sldId id="270" r:id="rId14"/>
    <p:sldId id="273" r:id="rId15"/>
    <p:sldId id="271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72" r:id="rId25"/>
    <p:sldId id="267" r:id="rId26"/>
    <p:sldId id="282" r:id="rId27"/>
    <p:sldId id="261" r:id="rId28"/>
    <p:sldId id="262" r:id="rId2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jw2xI9nUTH2SKycLJ5BVsCzvlTk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Fagundes Camargo" initials="GFC" lastIdx="10" clrIdx="0">
    <p:extLst>
      <p:ext uri="{19B8F6BF-5375-455C-9EA6-DF929625EA0E}">
        <p15:presenceInfo xmlns:p15="http://schemas.microsoft.com/office/powerpoint/2012/main" userId="S::gabrielfagundes@cefetmg.br::34151771-b594-4199-8ca4-00063854db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1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customschemas.google.com/relationships/presentationmetadata" Target="meta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7T11:46:42.315" idx="5">
    <p:pos x="5760" y="0"/>
    <p:text>- O que são as setas grandes</p:text>
    <p:extLst>
      <p:ext uri="{C676402C-5697-4E1C-873F-D02D1690AC5C}">
        <p15:threadingInfo xmlns:p15="http://schemas.microsoft.com/office/powerpoint/2012/main" timeZoneBias="180"/>
      </p:ext>
    </p:extLst>
  </p:cm>
  <p:cm authorId="1" dt="2022-11-17T11:47:43.609" idx="6">
    <p:pos x="5760" y="136"/>
    <p:text>Colocar o vídeo com o deslocamento e o gráfico, talvez?</p:text>
    <p:extLst>
      <p:ext uri="{C676402C-5697-4E1C-873F-D02D1690AC5C}">
        <p15:threadingInfo xmlns:p15="http://schemas.microsoft.com/office/powerpoint/2012/main" timeZoneBias="180">
          <p15:parentCm authorId="1" idx="5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Verdan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2761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7335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1630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741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5294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8066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1899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7909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1267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0264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320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9307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5644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3554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6209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8857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1683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8051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257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 rot="5400000">
            <a:off x="4949825" y="2208213"/>
            <a:ext cx="5640388" cy="182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1"/>
          </p:nvPr>
        </p:nvSpPr>
        <p:spPr>
          <a:xfrm rot="5400000">
            <a:off x="1216819" y="454819"/>
            <a:ext cx="5640388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302894" algn="l">
              <a:spcBef>
                <a:spcPts val="360"/>
              </a:spcBef>
              <a:spcAft>
                <a:spcPts val="0"/>
              </a:spcAft>
              <a:buSzPts val="1170"/>
              <a:buChar char="⚪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1370012" y="301625"/>
            <a:ext cx="731361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 rot="5400000">
            <a:off x="2969418" y="227806"/>
            <a:ext cx="4114800" cy="7313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302894" algn="l">
              <a:spcBef>
                <a:spcPts val="360"/>
              </a:spcBef>
              <a:spcAft>
                <a:spcPts val="0"/>
              </a:spcAft>
              <a:buSzPts val="1170"/>
              <a:buChar char="⚪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0840" algn="l">
              <a:spcBef>
                <a:spcPts val="640"/>
              </a:spcBef>
              <a:spcAft>
                <a:spcPts val="0"/>
              </a:spcAft>
              <a:buSzPts val="2240"/>
              <a:buChar char="⚪"/>
              <a:defRPr sz="3200"/>
            </a:lvl1pPr>
            <a:lvl2pPr marL="914400" lvl="1" indent="-353060" algn="l">
              <a:spcBef>
                <a:spcPts val="560"/>
              </a:spcBef>
              <a:spcAft>
                <a:spcPts val="0"/>
              </a:spcAft>
              <a:buSzPts val="1960"/>
              <a:buChar char="●"/>
              <a:defRPr sz="2800"/>
            </a:lvl2pPr>
            <a:lvl3pPr marL="1371600" lvl="2" indent="-327660" algn="l">
              <a:spcBef>
                <a:spcPts val="480"/>
              </a:spcBef>
              <a:spcAft>
                <a:spcPts val="0"/>
              </a:spcAft>
              <a:buSzPts val="1560"/>
              <a:buChar char="⚪"/>
              <a:defRPr sz="2400"/>
            </a:lvl3pPr>
            <a:lvl4pPr marL="1828800" lvl="3" indent="-317500" algn="l">
              <a:spcBef>
                <a:spcPts val="400"/>
              </a:spcBef>
              <a:spcAft>
                <a:spcPts val="0"/>
              </a:spcAft>
              <a:buSzPts val="1400"/>
              <a:buChar char="●"/>
              <a:defRPr sz="2000"/>
            </a:lvl4pPr>
            <a:lvl5pPr marL="2286000" lvl="4" indent="-304800" algn="l">
              <a:spcBef>
                <a:spcPts val="400"/>
              </a:spcBef>
              <a:spcAft>
                <a:spcPts val="0"/>
              </a:spcAft>
              <a:buSzPts val="1200"/>
              <a:buChar char="⚪"/>
              <a:defRPr sz="2000"/>
            </a:lvl5pPr>
            <a:lvl6pPr marL="2743200" lvl="5" indent="-304800" algn="l">
              <a:spcBef>
                <a:spcPts val="400"/>
              </a:spcBef>
              <a:spcAft>
                <a:spcPts val="0"/>
              </a:spcAft>
              <a:buSzPts val="1200"/>
              <a:buChar char="⚪"/>
              <a:defRPr sz="2000"/>
            </a:lvl6pPr>
            <a:lvl7pPr marL="3200400" lvl="6" indent="-304800" algn="l">
              <a:spcBef>
                <a:spcPts val="400"/>
              </a:spcBef>
              <a:spcAft>
                <a:spcPts val="0"/>
              </a:spcAft>
              <a:buSzPts val="1200"/>
              <a:buChar char="⚪"/>
              <a:defRPr sz="2000"/>
            </a:lvl7pPr>
            <a:lvl8pPr marL="3657600" lvl="7" indent="-304800" algn="l">
              <a:spcBef>
                <a:spcPts val="400"/>
              </a:spcBef>
              <a:spcAft>
                <a:spcPts val="0"/>
              </a:spcAft>
              <a:buSzPts val="1200"/>
              <a:buChar char="⚪"/>
              <a:defRPr sz="2000"/>
            </a:lvl8pPr>
            <a:lvl9pPr marL="4114800" lvl="8" indent="-304800" algn="l">
              <a:spcBef>
                <a:spcPts val="400"/>
              </a:spcBef>
              <a:spcAft>
                <a:spcPts val="0"/>
              </a:spcAft>
              <a:buSzPts val="1200"/>
              <a:buChar char="⚪"/>
              <a:defRPr sz="2000"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>
            <a:spLocks noGrp="1"/>
          </p:cNvSpPr>
          <p:nvPr>
            <p:ph type="title"/>
          </p:nvPr>
        </p:nvSpPr>
        <p:spPr>
          <a:xfrm>
            <a:off x="1370012" y="301625"/>
            <a:ext cx="731361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spcBef>
                <a:spcPts val="480"/>
              </a:spcBef>
              <a:spcAft>
                <a:spcPts val="0"/>
              </a:spcAft>
              <a:buSzPts val="1680"/>
              <a:buChar char="⚪"/>
              <a:defRPr sz="2400"/>
            </a:lvl1pPr>
            <a:lvl2pPr marL="914400" lvl="1" indent="-317500" algn="l">
              <a:spcBef>
                <a:spcPts val="400"/>
              </a:spcBef>
              <a:spcAft>
                <a:spcPts val="0"/>
              </a:spcAft>
              <a:buSzPts val="1400"/>
              <a:buChar char="●"/>
              <a:defRPr sz="2000"/>
            </a:lvl2pPr>
            <a:lvl3pPr marL="1371600" lvl="2" indent="-302894" algn="l">
              <a:spcBef>
                <a:spcPts val="360"/>
              </a:spcBef>
              <a:spcAft>
                <a:spcPts val="0"/>
              </a:spcAft>
              <a:buSzPts val="1170"/>
              <a:buChar char="⚪"/>
              <a:defRPr sz="1800"/>
            </a:lvl3pPr>
            <a:lvl4pPr marL="1828800" lvl="3" indent="-299719" algn="l">
              <a:spcBef>
                <a:spcPts val="320"/>
              </a:spcBef>
              <a:spcAft>
                <a:spcPts val="0"/>
              </a:spcAft>
              <a:buSzPts val="1120"/>
              <a:buChar char="●"/>
              <a:defRPr sz="1600"/>
            </a:lvl4pPr>
            <a:lvl5pPr marL="2286000" lvl="4" indent="-289560" algn="l">
              <a:spcBef>
                <a:spcPts val="320"/>
              </a:spcBef>
              <a:spcAft>
                <a:spcPts val="0"/>
              </a:spcAft>
              <a:buSzPts val="960"/>
              <a:buChar char="⚪"/>
              <a:defRPr sz="1600"/>
            </a:lvl5pPr>
            <a:lvl6pPr marL="2743200" lvl="5" indent="-289560" algn="l">
              <a:spcBef>
                <a:spcPts val="320"/>
              </a:spcBef>
              <a:spcAft>
                <a:spcPts val="0"/>
              </a:spcAft>
              <a:buSzPts val="960"/>
              <a:buChar char="⚪"/>
              <a:defRPr sz="1600"/>
            </a:lvl6pPr>
            <a:lvl7pPr marL="3200400" lvl="6" indent="-289560" algn="l">
              <a:spcBef>
                <a:spcPts val="320"/>
              </a:spcBef>
              <a:spcAft>
                <a:spcPts val="0"/>
              </a:spcAft>
              <a:buSzPts val="960"/>
              <a:buChar char="⚪"/>
              <a:defRPr sz="1600"/>
            </a:lvl7pPr>
            <a:lvl8pPr marL="3657600" lvl="7" indent="-289559" algn="l">
              <a:spcBef>
                <a:spcPts val="320"/>
              </a:spcBef>
              <a:spcAft>
                <a:spcPts val="0"/>
              </a:spcAft>
              <a:buSzPts val="960"/>
              <a:buChar char="⚪"/>
              <a:defRPr sz="1600"/>
            </a:lvl8pPr>
            <a:lvl9pPr marL="4114800" lvl="8" indent="-289559" algn="l">
              <a:spcBef>
                <a:spcPts val="320"/>
              </a:spcBef>
              <a:spcAft>
                <a:spcPts val="0"/>
              </a:spcAft>
              <a:buSzPts val="960"/>
              <a:buChar char="⚪"/>
              <a:defRPr sz="1600"/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 b="1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5280" algn="l">
              <a:spcBef>
                <a:spcPts val="480"/>
              </a:spcBef>
              <a:spcAft>
                <a:spcPts val="0"/>
              </a:spcAft>
              <a:buSzPts val="1680"/>
              <a:buChar char="⚪"/>
              <a:defRPr sz="2400"/>
            </a:lvl1pPr>
            <a:lvl2pPr marL="914400" lvl="1" indent="-317500" algn="l">
              <a:spcBef>
                <a:spcPts val="400"/>
              </a:spcBef>
              <a:spcAft>
                <a:spcPts val="0"/>
              </a:spcAft>
              <a:buSzPts val="1400"/>
              <a:buChar char="●"/>
              <a:defRPr sz="2000"/>
            </a:lvl2pPr>
            <a:lvl3pPr marL="1371600" lvl="2" indent="-302894" algn="l">
              <a:spcBef>
                <a:spcPts val="360"/>
              </a:spcBef>
              <a:spcAft>
                <a:spcPts val="0"/>
              </a:spcAft>
              <a:buSzPts val="1170"/>
              <a:buChar char="⚪"/>
              <a:defRPr sz="1800"/>
            </a:lvl3pPr>
            <a:lvl4pPr marL="1828800" lvl="3" indent="-299719" algn="l">
              <a:spcBef>
                <a:spcPts val="320"/>
              </a:spcBef>
              <a:spcAft>
                <a:spcPts val="0"/>
              </a:spcAft>
              <a:buSzPts val="1120"/>
              <a:buChar char="●"/>
              <a:defRPr sz="1600"/>
            </a:lvl4pPr>
            <a:lvl5pPr marL="2286000" lvl="4" indent="-289560" algn="l">
              <a:spcBef>
                <a:spcPts val="320"/>
              </a:spcBef>
              <a:spcAft>
                <a:spcPts val="0"/>
              </a:spcAft>
              <a:buSzPts val="960"/>
              <a:buChar char="⚪"/>
              <a:defRPr sz="1600"/>
            </a:lvl5pPr>
            <a:lvl6pPr marL="2743200" lvl="5" indent="-289560" algn="l">
              <a:spcBef>
                <a:spcPts val="320"/>
              </a:spcBef>
              <a:spcAft>
                <a:spcPts val="0"/>
              </a:spcAft>
              <a:buSzPts val="960"/>
              <a:buChar char="⚪"/>
              <a:defRPr sz="1600"/>
            </a:lvl6pPr>
            <a:lvl7pPr marL="3200400" lvl="6" indent="-289560" algn="l">
              <a:spcBef>
                <a:spcPts val="320"/>
              </a:spcBef>
              <a:spcAft>
                <a:spcPts val="0"/>
              </a:spcAft>
              <a:buSzPts val="960"/>
              <a:buChar char="⚪"/>
              <a:defRPr sz="1600"/>
            </a:lvl7pPr>
            <a:lvl8pPr marL="3657600" lvl="7" indent="-289559" algn="l">
              <a:spcBef>
                <a:spcPts val="320"/>
              </a:spcBef>
              <a:spcAft>
                <a:spcPts val="0"/>
              </a:spcAft>
              <a:buSzPts val="960"/>
              <a:buChar char="⚪"/>
              <a:defRPr sz="1600"/>
            </a:lvl8pPr>
            <a:lvl9pPr marL="4114800" lvl="8" indent="-289559" algn="l">
              <a:spcBef>
                <a:spcPts val="320"/>
              </a:spcBef>
              <a:spcAft>
                <a:spcPts val="0"/>
              </a:spcAft>
              <a:buSzPts val="960"/>
              <a:buChar char="⚪"/>
              <a:defRPr sz="1600"/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title"/>
          </p:nvPr>
        </p:nvSpPr>
        <p:spPr>
          <a:xfrm>
            <a:off x="1370012" y="301625"/>
            <a:ext cx="731361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body" idx="1"/>
          </p:nvPr>
        </p:nvSpPr>
        <p:spPr>
          <a:xfrm>
            <a:off x="1370013" y="1827213"/>
            <a:ext cx="357981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3060" algn="l">
              <a:spcBef>
                <a:spcPts val="560"/>
              </a:spcBef>
              <a:spcAft>
                <a:spcPts val="0"/>
              </a:spcAft>
              <a:buSzPts val="1960"/>
              <a:buChar char="⚪"/>
              <a:defRPr sz="2800"/>
            </a:lvl1pPr>
            <a:lvl2pPr marL="914400" lvl="1" indent="-335280" algn="l">
              <a:spcBef>
                <a:spcPts val="480"/>
              </a:spcBef>
              <a:spcAft>
                <a:spcPts val="0"/>
              </a:spcAft>
              <a:buSzPts val="1680"/>
              <a:buChar char="●"/>
              <a:defRPr sz="2400"/>
            </a:lvl2pPr>
            <a:lvl3pPr marL="1371600" lvl="2" indent="-311150" algn="l">
              <a:spcBef>
                <a:spcPts val="400"/>
              </a:spcBef>
              <a:spcAft>
                <a:spcPts val="0"/>
              </a:spcAft>
              <a:buSzPts val="1300"/>
              <a:buChar char="⚪"/>
              <a:defRPr sz="2000"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 sz="1800"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 sz="1800"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 sz="1800"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 sz="1800"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 sz="1800"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 sz="1800"/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body" idx="2"/>
          </p:nvPr>
        </p:nvSpPr>
        <p:spPr>
          <a:xfrm>
            <a:off x="5102225" y="1827213"/>
            <a:ext cx="3581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3060" algn="l">
              <a:spcBef>
                <a:spcPts val="560"/>
              </a:spcBef>
              <a:spcAft>
                <a:spcPts val="0"/>
              </a:spcAft>
              <a:buSzPts val="1960"/>
              <a:buChar char="⚪"/>
              <a:defRPr sz="2800"/>
            </a:lvl1pPr>
            <a:lvl2pPr marL="914400" lvl="1" indent="-335280" algn="l">
              <a:spcBef>
                <a:spcPts val="480"/>
              </a:spcBef>
              <a:spcAft>
                <a:spcPts val="0"/>
              </a:spcAft>
              <a:buSzPts val="1680"/>
              <a:buChar char="●"/>
              <a:defRPr sz="2400"/>
            </a:lvl2pPr>
            <a:lvl3pPr marL="1371600" lvl="2" indent="-311150" algn="l">
              <a:spcBef>
                <a:spcPts val="400"/>
              </a:spcBef>
              <a:spcAft>
                <a:spcPts val="0"/>
              </a:spcAft>
              <a:buSzPts val="1300"/>
              <a:buChar char="⚪"/>
              <a:defRPr sz="2000"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 sz="1800"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 sz="1800"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 sz="1800"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 sz="1800"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 sz="1800"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 sz="1800"/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>
            <a:spLocks noGrp="1"/>
          </p:cNvSpPr>
          <p:nvPr>
            <p:ph type="title"/>
          </p:nvPr>
        </p:nvSpPr>
        <p:spPr>
          <a:xfrm>
            <a:off x="1370012" y="301625"/>
            <a:ext cx="731361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0"/>
          <p:cNvSpPr txBox="1">
            <a:spLocks noGrp="1"/>
          </p:cNvSpPr>
          <p:nvPr>
            <p:ph type="body" idx="1"/>
          </p:nvPr>
        </p:nvSpPr>
        <p:spPr>
          <a:xfrm>
            <a:off x="1370012" y="1827212"/>
            <a:ext cx="731361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1pPr>
            <a:lvl2pPr marL="914400" lvl="1" indent="-30861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302894" algn="l">
              <a:spcBef>
                <a:spcPts val="360"/>
              </a:spcBef>
              <a:spcAft>
                <a:spcPts val="0"/>
              </a:spcAft>
              <a:buSzPts val="1170"/>
              <a:buChar char="⚪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4pPr>
            <a:lvl5pPr marL="2286000" lvl="4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5pPr>
            <a:lvl6pPr marL="2743200" lvl="5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6pPr>
            <a:lvl7pPr marL="3200400" lvl="6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marL="3657600" lvl="7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8pPr>
            <a:lvl9pPr marL="4114800" lvl="8" indent="-297179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9pPr>
          </a:lstStyle>
          <a:p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 type="title">
  <p:cSld name="TITLE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>
            <a:spLocks noGrp="1"/>
          </p:cNvSpPr>
          <p:nvPr>
            <p:ph type="ctrTitle"/>
          </p:nvPr>
        </p:nvSpPr>
        <p:spPr>
          <a:xfrm>
            <a:off x="1331913" y="1196975"/>
            <a:ext cx="7239000" cy="144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subTitle" idx="1"/>
          </p:nvPr>
        </p:nvSpPr>
        <p:spPr>
          <a:xfrm>
            <a:off x="1443038" y="3427413"/>
            <a:ext cx="72390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580"/>
              </a:spcBef>
              <a:spcAft>
                <a:spcPts val="0"/>
              </a:spcAft>
              <a:buSzPts val="2030"/>
              <a:buFont typeface="Noto Sans Symbols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170"/>
              <a:buChar char="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9pPr>
          </a:lstStyle>
          <a:p>
            <a:endParaRPr/>
          </a:p>
        </p:txBody>
      </p:sp>
      <p:sp>
        <p:nvSpPr>
          <p:cNvPr id="161" name="Google Shape;161;p3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 rot="5400000">
            <a:off x="2396332" y="57943"/>
            <a:ext cx="4351337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Verdana"/>
              <a:buNone/>
              <a:defRPr sz="900" b="0" i="0" u="none" strike="noStrike" cap="none">
                <a:solidFill>
                  <a:srgbClr val="89898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1370012" y="301625"/>
            <a:ext cx="731361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1370012" y="1827212"/>
            <a:ext cx="731361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7505" algn="l" rtl="0">
              <a:spcBef>
                <a:spcPts val="580"/>
              </a:spcBef>
              <a:spcAft>
                <a:spcPts val="0"/>
              </a:spcAft>
              <a:buClr>
                <a:schemeClr val="dk2"/>
              </a:buClr>
              <a:buSzPts val="2030"/>
              <a:buFont typeface="Noto Sans Symbols"/>
              <a:buChar char="⚪"/>
              <a:defRPr sz="2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9725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50"/>
              <a:buFont typeface="Noto Sans Symbols"/>
              <a:buChar char="●"/>
              <a:defRPr sz="2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19405" algn="l" rtl="0">
              <a:spcBef>
                <a:spcPts val="440"/>
              </a:spcBef>
              <a:spcAft>
                <a:spcPts val="0"/>
              </a:spcAft>
              <a:buClr>
                <a:schemeClr val="dk2"/>
              </a:buClr>
              <a:buSzPts val="1430"/>
              <a:buFont typeface="Noto Sans Symbols"/>
              <a:buChar char="⚪"/>
              <a:defRPr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13055" algn="l" rtl="0">
              <a:spcBef>
                <a:spcPts val="380"/>
              </a:spcBef>
              <a:spcAft>
                <a:spcPts val="0"/>
              </a:spcAft>
              <a:buClr>
                <a:schemeClr val="accent2"/>
              </a:buClr>
              <a:buSzPts val="1330"/>
              <a:buFont typeface="Noto Sans Symbols"/>
              <a:buChar char="●"/>
              <a:defRPr sz="1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0989" algn="l" rtl="0">
              <a:spcBef>
                <a:spcPts val="380"/>
              </a:spcBef>
              <a:spcAft>
                <a:spcPts val="0"/>
              </a:spcAft>
              <a:buClr>
                <a:schemeClr val="dk2"/>
              </a:buClr>
              <a:buSzPts val="1140"/>
              <a:buFont typeface="Noto Sans Symbols"/>
              <a:buChar char="⚪"/>
              <a:defRPr sz="1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00989" algn="l" rtl="0">
              <a:spcBef>
                <a:spcPts val="380"/>
              </a:spcBef>
              <a:spcAft>
                <a:spcPts val="0"/>
              </a:spcAft>
              <a:buClr>
                <a:schemeClr val="dk2"/>
              </a:buClr>
              <a:buSzPts val="1140"/>
              <a:buFont typeface="Noto Sans Symbols"/>
              <a:buChar char="⚪"/>
              <a:defRPr sz="1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00989" algn="l" rtl="0">
              <a:spcBef>
                <a:spcPts val="380"/>
              </a:spcBef>
              <a:spcAft>
                <a:spcPts val="0"/>
              </a:spcAft>
              <a:buClr>
                <a:schemeClr val="dk2"/>
              </a:buClr>
              <a:buSzPts val="1140"/>
              <a:buFont typeface="Noto Sans Symbols"/>
              <a:buChar char="⚪"/>
              <a:defRPr sz="1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00990" algn="l" rtl="0">
              <a:spcBef>
                <a:spcPts val="380"/>
              </a:spcBef>
              <a:spcAft>
                <a:spcPts val="0"/>
              </a:spcAft>
              <a:buClr>
                <a:schemeClr val="dk2"/>
              </a:buClr>
              <a:buSzPts val="1140"/>
              <a:buFont typeface="Noto Sans Symbols"/>
              <a:buChar char="⚪"/>
              <a:defRPr sz="1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00990" algn="l" rtl="0">
              <a:spcBef>
                <a:spcPts val="380"/>
              </a:spcBef>
              <a:spcAft>
                <a:spcPts val="0"/>
              </a:spcAft>
              <a:buClr>
                <a:schemeClr val="dk2"/>
              </a:buClr>
              <a:buSzPts val="1140"/>
              <a:buFont typeface="Noto Sans Symbols"/>
              <a:buChar char="⚪"/>
              <a:defRPr sz="1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20"/>
          <p:cNvCxnSpPr/>
          <p:nvPr/>
        </p:nvCxnSpPr>
        <p:spPr>
          <a:xfrm>
            <a:off x="1331912" y="1412875"/>
            <a:ext cx="7239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title"/>
          </p:nvPr>
        </p:nvSpPr>
        <p:spPr>
          <a:xfrm>
            <a:off x="1370012" y="301625"/>
            <a:ext cx="731361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31"/>
          <p:cNvSpPr txBox="1">
            <a:spLocks noGrp="1"/>
          </p:cNvSpPr>
          <p:nvPr>
            <p:ph type="body" idx="1"/>
          </p:nvPr>
        </p:nvSpPr>
        <p:spPr>
          <a:xfrm>
            <a:off x="1370012" y="1827212"/>
            <a:ext cx="731361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7505" algn="l" rtl="0">
              <a:spcBef>
                <a:spcPts val="580"/>
              </a:spcBef>
              <a:spcAft>
                <a:spcPts val="0"/>
              </a:spcAft>
              <a:buClr>
                <a:schemeClr val="dk2"/>
              </a:buClr>
              <a:buSzPts val="2030"/>
              <a:buFont typeface="Noto Sans Symbols"/>
              <a:buChar char="⚪"/>
              <a:defRPr sz="2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9725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50"/>
              <a:buFont typeface="Noto Sans Symbols"/>
              <a:buChar char="●"/>
              <a:defRPr sz="2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19405" algn="l" rtl="0">
              <a:spcBef>
                <a:spcPts val="440"/>
              </a:spcBef>
              <a:spcAft>
                <a:spcPts val="0"/>
              </a:spcAft>
              <a:buClr>
                <a:schemeClr val="dk2"/>
              </a:buClr>
              <a:buSzPts val="1430"/>
              <a:buFont typeface="Noto Sans Symbols"/>
              <a:buChar char="⚪"/>
              <a:defRPr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13055" algn="l" rtl="0">
              <a:spcBef>
                <a:spcPts val="380"/>
              </a:spcBef>
              <a:spcAft>
                <a:spcPts val="0"/>
              </a:spcAft>
              <a:buClr>
                <a:schemeClr val="accent2"/>
              </a:buClr>
              <a:buSzPts val="1330"/>
              <a:buFont typeface="Noto Sans Symbols"/>
              <a:buChar char="●"/>
              <a:defRPr sz="1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0989" algn="l" rtl="0">
              <a:spcBef>
                <a:spcPts val="380"/>
              </a:spcBef>
              <a:spcAft>
                <a:spcPts val="0"/>
              </a:spcAft>
              <a:buClr>
                <a:schemeClr val="dk2"/>
              </a:buClr>
              <a:buSzPts val="1140"/>
              <a:buFont typeface="Noto Sans Symbols"/>
              <a:buChar char="⚪"/>
              <a:defRPr sz="1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00989" algn="l" rtl="0">
              <a:spcBef>
                <a:spcPts val="380"/>
              </a:spcBef>
              <a:spcAft>
                <a:spcPts val="0"/>
              </a:spcAft>
              <a:buClr>
                <a:schemeClr val="dk2"/>
              </a:buClr>
              <a:buSzPts val="1140"/>
              <a:buFont typeface="Noto Sans Symbols"/>
              <a:buChar char="⚪"/>
              <a:defRPr sz="1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00989" algn="l" rtl="0">
              <a:spcBef>
                <a:spcPts val="380"/>
              </a:spcBef>
              <a:spcAft>
                <a:spcPts val="0"/>
              </a:spcAft>
              <a:buClr>
                <a:schemeClr val="dk2"/>
              </a:buClr>
              <a:buSzPts val="1140"/>
              <a:buFont typeface="Noto Sans Symbols"/>
              <a:buChar char="⚪"/>
              <a:defRPr sz="1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00990" algn="l" rtl="0">
              <a:spcBef>
                <a:spcPts val="380"/>
              </a:spcBef>
              <a:spcAft>
                <a:spcPts val="0"/>
              </a:spcAft>
              <a:buClr>
                <a:schemeClr val="dk2"/>
              </a:buClr>
              <a:buSzPts val="1140"/>
              <a:buFont typeface="Noto Sans Symbols"/>
              <a:buChar char="⚪"/>
              <a:defRPr sz="1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00990" algn="l" rtl="0">
              <a:spcBef>
                <a:spcPts val="380"/>
              </a:spcBef>
              <a:spcAft>
                <a:spcPts val="0"/>
              </a:spcAft>
              <a:buClr>
                <a:schemeClr val="dk2"/>
              </a:buClr>
              <a:buSzPts val="1140"/>
              <a:buFont typeface="Noto Sans Symbols"/>
              <a:buChar char="⚪"/>
              <a:defRPr sz="19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Verdana"/>
              <a:buNone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comments" Target="../comments/commen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sitorio.ifg.edu.br/bitstream/prefix/854/1/tcc_Denise/%20Antonieta/%20Bispo/%20Assis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820387"/>
            <a:ext cx="9144000" cy="3114675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</p:pic>
      <p:sp>
        <p:nvSpPr>
          <p:cNvPr id="167" name="Google Shape;167;p1"/>
          <p:cNvSpPr txBox="1">
            <a:spLocks noGrp="1"/>
          </p:cNvSpPr>
          <p:nvPr>
            <p:ph type="subTitle" idx="1"/>
          </p:nvPr>
        </p:nvSpPr>
        <p:spPr>
          <a:xfrm>
            <a:off x="199748" y="2697956"/>
            <a:ext cx="8744503" cy="146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>
                <a:solidFill>
                  <a:schemeClr val="lt1"/>
                </a:solidFill>
              </a:rPr>
              <a:t>DESCONFÍSICA: UMA PLATAFORMA ONLINE COM</a:t>
            </a:r>
            <a:endParaRPr sz="3000" b="1" dirty="0">
              <a:solidFill>
                <a:schemeClr val="lt1"/>
              </a:solidFill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>
                <a:solidFill>
                  <a:schemeClr val="lt1"/>
                </a:solidFill>
              </a:rPr>
              <a:t>CONTEÚDOS E ATIVIDADES PARA O ENSINO DE FÍSICA DESTINADA AO ENSINO MÉDIO</a:t>
            </a:r>
            <a:r>
              <a:rPr lang="en-US" sz="3600" b="1" dirty="0">
                <a:solidFill>
                  <a:schemeClr val="lt1"/>
                </a:solidFill>
              </a:rPr>
              <a:t>.</a:t>
            </a:r>
            <a:endParaRPr sz="3600" b="1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endParaRPr sz="3600" b="1" dirty="0">
              <a:solidFill>
                <a:schemeClr val="lt1"/>
              </a:solidFill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5898532" y="5492570"/>
            <a:ext cx="279779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US" sz="20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Contagem</a:t>
            </a:r>
            <a:r>
              <a:rPr lang="en-US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Novembro</a:t>
            </a:r>
            <a:r>
              <a:rPr lang="en-US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2022</a:t>
            </a:r>
            <a:endParaRPr sz="2000" dirty="0"/>
          </a:p>
        </p:txBody>
      </p:sp>
      <p:sp>
        <p:nvSpPr>
          <p:cNvPr id="169" name="Google Shape;169;p1"/>
          <p:cNvSpPr txBox="1"/>
          <p:nvPr/>
        </p:nvSpPr>
        <p:spPr>
          <a:xfrm>
            <a:off x="2047763" y="408942"/>
            <a:ext cx="698182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US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CEFET-MG(CENTRO FEDERAL DE EDUCAÇÃO TECNOLÓGICA DE MINAS GERAIS)</a:t>
            </a:r>
            <a:endParaRPr sz="18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US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CAMPUS CONTAGEM</a:t>
            </a:r>
            <a:endParaRPr sz="18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0" name="Google Shape;170;p1"/>
          <p:cNvSpPr txBox="1"/>
          <p:nvPr/>
        </p:nvSpPr>
        <p:spPr>
          <a:xfrm>
            <a:off x="66675" y="5032374"/>
            <a:ext cx="547200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rPr lang="en-US" sz="1800" dirty="0" err="1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Alunos</a:t>
            </a:r>
            <a:r>
              <a:rPr lang="en-US" sz="18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: Iago Gonçalves </a:t>
            </a:r>
            <a:r>
              <a:rPr lang="en-US" sz="1800" dirty="0" err="1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Moysés</a:t>
            </a:r>
            <a:r>
              <a:rPr lang="en-US" sz="18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endParaRPr sz="18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rPr lang="en-US" sz="18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Pedro Rangel Ferreira de Aguiar,</a:t>
            </a:r>
            <a:endParaRPr sz="18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rPr lang="en-US" sz="18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Samuel Henrique da Cunha Machado.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endParaRPr sz="18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rPr lang="en-US" sz="1800" dirty="0" err="1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O</a:t>
            </a:r>
            <a:r>
              <a:rPr lang="en-US" sz="1800" b="0" i="0" u="none" strike="noStrike" cap="none" dirty="0" err="1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rientador</a:t>
            </a:r>
            <a:r>
              <a:rPr lang="en-US" sz="18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: Gabriel </a:t>
            </a:r>
            <a:r>
              <a:rPr lang="en-US" sz="1800" dirty="0" err="1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Fagundes</a:t>
            </a:r>
            <a:r>
              <a:rPr lang="en-US" sz="18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Camargo.</a:t>
            </a:r>
            <a:endParaRPr sz="18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rPr lang="en-US" sz="18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Co-</a:t>
            </a:r>
            <a:r>
              <a:rPr lang="en-US" sz="1800" dirty="0" err="1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orientador</a:t>
            </a:r>
            <a:r>
              <a:rPr lang="en-US" sz="18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: Alisson Rodrigo dos Santos.</a:t>
            </a:r>
            <a:endParaRPr sz="18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endParaRPr sz="1800" dirty="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2230F2-9860-41D0-82F8-5501D9321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72" y="0"/>
            <a:ext cx="1701800" cy="1701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body" idx="1"/>
          </p:nvPr>
        </p:nvSpPr>
        <p:spPr>
          <a:xfrm>
            <a:off x="628650" y="1154113"/>
            <a:ext cx="788670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WEB(Página de Velocidade Escalar Média):</a:t>
            </a:r>
          </a:p>
          <a:p>
            <a:pPr marL="13335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1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630"/>
            <a:ext cx="9144000" cy="56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598487" y="-17145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36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discussões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6687F0-3EF2-9AA8-089D-77F834417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487" y="1781312"/>
            <a:ext cx="6677025" cy="483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00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body" idx="1"/>
          </p:nvPr>
        </p:nvSpPr>
        <p:spPr>
          <a:xfrm>
            <a:off x="628650" y="1154113"/>
            <a:ext cx="788670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WEB(Vídeo de Velocidade Escalar Media):</a:t>
            </a:r>
          </a:p>
          <a:p>
            <a:pPr marL="13335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1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56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598487" y="-17145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36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discussões</a:t>
            </a:r>
            <a:endParaRPr dirty="0"/>
          </a:p>
        </p:txBody>
      </p:sp>
      <p:pic>
        <p:nvPicPr>
          <p:cNvPr id="2" name="exemploVelocidadeEscalarMedia">
            <a:hlinkClick r:id="" action="ppaction://media"/>
            <a:extLst>
              <a:ext uri="{FF2B5EF4-FFF2-40B4-BE49-F238E27FC236}">
                <a16:creationId xmlns:a16="http://schemas.microsoft.com/office/drawing/2014/main" id="{3692CD9C-C95A-4AC4-8EEF-4255F80742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7889" y="1848595"/>
            <a:ext cx="8388221" cy="47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6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body" idx="1"/>
          </p:nvPr>
        </p:nvSpPr>
        <p:spPr>
          <a:xfrm>
            <a:off x="628650" y="1154113"/>
            <a:ext cx="788670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WEB(Vídeo de Velocidade Escalar Media):</a:t>
            </a:r>
          </a:p>
          <a:p>
            <a:pPr marL="13335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1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0163" y="0"/>
            <a:ext cx="9144000" cy="56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598487" y="-17145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3600"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36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diss</a:t>
            </a:r>
            <a:r>
              <a:rPr lang="en-US" sz="3200" b="1" dirty="0" err="1">
                <a:solidFill>
                  <a:schemeClr val="lt1"/>
                </a:solidFill>
              </a:rPr>
              <a:t>cussõe</a:t>
            </a:r>
            <a:endParaRPr dirty="0"/>
          </a:p>
        </p:txBody>
      </p:sp>
      <p:pic>
        <p:nvPicPr>
          <p:cNvPr id="3" name="resolvendoExemplo">
            <a:hlinkClick r:id="" action="ppaction://media"/>
            <a:extLst>
              <a:ext uri="{FF2B5EF4-FFF2-40B4-BE49-F238E27FC236}">
                <a16:creationId xmlns:a16="http://schemas.microsoft.com/office/drawing/2014/main" id="{4BA95EBD-F3F1-4E05-A3D0-A0D123945C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3518" y="1803637"/>
            <a:ext cx="8716963" cy="490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2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body" idx="1"/>
          </p:nvPr>
        </p:nvSpPr>
        <p:spPr>
          <a:xfrm>
            <a:off x="628650" y="1154113"/>
            <a:ext cx="788670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WEB(Gráfico de Deslocamento pelo tempo):</a:t>
            </a:r>
          </a:p>
          <a:p>
            <a:pPr marL="13335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1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541175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598487" y="-17145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36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discussões</a:t>
            </a:r>
            <a:endParaRPr dirty="0"/>
          </a:p>
        </p:txBody>
      </p:sp>
      <p:pic>
        <p:nvPicPr>
          <p:cNvPr id="3" name="graficoVelocidadePorTempo">
            <a:hlinkClick r:id="" action="ppaction://media"/>
            <a:extLst>
              <a:ext uri="{FF2B5EF4-FFF2-40B4-BE49-F238E27FC236}">
                <a16:creationId xmlns:a16="http://schemas.microsoft.com/office/drawing/2014/main" id="{F6BC3852-AB7A-49E4-ABB1-9BB9FA3376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7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body" idx="1"/>
          </p:nvPr>
        </p:nvSpPr>
        <p:spPr>
          <a:xfrm>
            <a:off x="628650" y="1154113"/>
            <a:ext cx="788670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WEB(Fórmula do Movimento Uniforme):</a:t>
            </a:r>
          </a:p>
          <a:p>
            <a:pPr marL="13335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1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0163" y="0"/>
            <a:ext cx="9144000" cy="541175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598487" y="-17145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36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discussões</a:t>
            </a:r>
            <a:endParaRPr dirty="0"/>
          </a:p>
        </p:txBody>
      </p:sp>
      <p:pic>
        <p:nvPicPr>
          <p:cNvPr id="2" name="exemploMU">
            <a:hlinkClick r:id="" action="ppaction://media"/>
            <a:extLst>
              <a:ext uri="{FF2B5EF4-FFF2-40B4-BE49-F238E27FC236}">
                <a16:creationId xmlns:a16="http://schemas.microsoft.com/office/drawing/2014/main" id="{6202DF58-54DC-4166-998A-37ECD9B302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3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body" idx="1"/>
          </p:nvPr>
        </p:nvSpPr>
        <p:spPr>
          <a:xfrm>
            <a:off x="628650" y="1154113"/>
            <a:ext cx="788670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WEB(Gráfico de Velocidade por Tempo):</a:t>
            </a:r>
          </a:p>
          <a:p>
            <a:pPr marL="13335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1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541175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598487" y="-17145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36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discussões</a:t>
            </a:r>
            <a:endParaRPr dirty="0"/>
          </a:p>
        </p:txBody>
      </p:sp>
      <p:pic>
        <p:nvPicPr>
          <p:cNvPr id="3" name="graficoVelocidadepeloTempoMU">
            <a:hlinkClick r:id="" action="ppaction://media"/>
            <a:extLst>
              <a:ext uri="{FF2B5EF4-FFF2-40B4-BE49-F238E27FC236}">
                <a16:creationId xmlns:a16="http://schemas.microsoft.com/office/drawing/2014/main" id="{B33F2B03-0784-4AB4-914F-196A534D75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314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8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body" idx="1"/>
          </p:nvPr>
        </p:nvSpPr>
        <p:spPr>
          <a:xfrm>
            <a:off x="628650" y="1154113"/>
            <a:ext cx="788670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WEB(Movimento Acelerado):</a:t>
            </a:r>
          </a:p>
          <a:p>
            <a:pPr marL="13335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1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541175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598487" y="-17145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36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discussões</a:t>
            </a:r>
            <a:endParaRPr dirty="0"/>
          </a:p>
        </p:txBody>
      </p:sp>
      <p:pic>
        <p:nvPicPr>
          <p:cNvPr id="2" name="exemploMovimentoAcelerado">
            <a:hlinkClick r:id="" action="ppaction://media"/>
            <a:extLst>
              <a:ext uri="{FF2B5EF4-FFF2-40B4-BE49-F238E27FC236}">
                <a16:creationId xmlns:a16="http://schemas.microsoft.com/office/drawing/2014/main" id="{3F702EE4-758D-4FA1-887B-7BAB43B727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3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body" idx="1"/>
          </p:nvPr>
        </p:nvSpPr>
        <p:spPr>
          <a:xfrm>
            <a:off x="628650" y="1154113"/>
            <a:ext cx="788670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WEB(Movimento Acelerado):</a:t>
            </a:r>
          </a:p>
          <a:p>
            <a:pPr marL="13335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1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541175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598487" y="-17145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36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discussões</a:t>
            </a:r>
            <a:endParaRPr dirty="0"/>
          </a:p>
        </p:txBody>
      </p:sp>
      <p:pic>
        <p:nvPicPr>
          <p:cNvPr id="3" name="resolvendoExemplo2">
            <a:hlinkClick r:id="" action="ppaction://media"/>
            <a:extLst>
              <a:ext uri="{FF2B5EF4-FFF2-40B4-BE49-F238E27FC236}">
                <a16:creationId xmlns:a16="http://schemas.microsoft.com/office/drawing/2014/main" id="{618814DB-790D-4948-81EA-25BD5CBC40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74109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0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body" idx="1"/>
          </p:nvPr>
        </p:nvSpPr>
        <p:spPr>
          <a:xfrm>
            <a:off x="628650" y="1154113"/>
            <a:ext cx="788670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WEB(Movimento Retardado):</a:t>
            </a:r>
          </a:p>
          <a:p>
            <a:pPr marL="13335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1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541175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598487" y="-17145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36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discussões</a:t>
            </a:r>
            <a:endParaRPr dirty="0"/>
          </a:p>
        </p:txBody>
      </p:sp>
      <p:pic>
        <p:nvPicPr>
          <p:cNvPr id="2" name="movimentoRetardado">
            <a:hlinkClick r:id="" action="ppaction://media"/>
            <a:extLst>
              <a:ext uri="{FF2B5EF4-FFF2-40B4-BE49-F238E27FC236}">
                <a16:creationId xmlns:a16="http://schemas.microsoft.com/office/drawing/2014/main" id="{B48B795E-B8C2-4F47-A3F6-99BDDCC885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139" y="1792126"/>
            <a:ext cx="8929396" cy="502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6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body" idx="1"/>
          </p:nvPr>
        </p:nvSpPr>
        <p:spPr>
          <a:xfrm>
            <a:off x="628650" y="1154113"/>
            <a:ext cx="788670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WEB(Movimento Retardado):</a:t>
            </a:r>
          </a:p>
          <a:p>
            <a:pPr marL="13335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1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541175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598487" y="-17145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36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discussões</a:t>
            </a:r>
            <a:endParaRPr dirty="0"/>
          </a:p>
        </p:txBody>
      </p:sp>
      <p:pic>
        <p:nvPicPr>
          <p:cNvPr id="3" name="resolvendoExemplo3">
            <a:hlinkClick r:id="" action="ppaction://media"/>
            <a:extLst>
              <a:ext uri="{FF2B5EF4-FFF2-40B4-BE49-F238E27FC236}">
                <a16:creationId xmlns:a16="http://schemas.microsoft.com/office/drawing/2014/main" id="{60F222A3-36AA-42C1-B0D9-49A3AA5120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633" y="1840043"/>
            <a:ext cx="8638819" cy="48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1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700" y="-22225"/>
            <a:ext cx="9144000" cy="569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"/>
          <p:cNvSpPr txBox="1">
            <a:spLocks noGrp="1"/>
          </p:cNvSpPr>
          <p:nvPr>
            <p:ph type="title"/>
          </p:nvPr>
        </p:nvSpPr>
        <p:spPr>
          <a:xfrm>
            <a:off x="539750" y="-3810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dirty="0"/>
          </a:p>
        </p:txBody>
      </p:sp>
      <p:sp>
        <p:nvSpPr>
          <p:cNvPr id="178" name="Google Shape;178;p2"/>
          <p:cNvSpPr txBox="1">
            <a:spLocks noGrp="1"/>
          </p:cNvSpPr>
          <p:nvPr>
            <p:ph type="body" idx="1"/>
          </p:nvPr>
        </p:nvSpPr>
        <p:spPr>
          <a:xfrm>
            <a:off x="615950" y="1287462"/>
            <a:ext cx="7886700" cy="530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US" sz="2800" dirty="0" err="1"/>
              <a:t>Tema</a:t>
            </a:r>
            <a:r>
              <a:rPr lang="en-US" sz="2800" dirty="0"/>
              <a:t> </a:t>
            </a:r>
            <a:r>
              <a:rPr lang="en-US" sz="2800" dirty="0" err="1"/>
              <a:t>Geral</a:t>
            </a:r>
            <a:r>
              <a:rPr lang="en-US" sz="2800" dirty="0"/>
              <a:t>:</a:t>
            </a:r>
            <a:endParaRPr sz="2800" dirty="0"/>
          </a:p>
          <a:p>
            <a:pPr indent="-457200">
              <a:spcBef>
                <a:spcPts val="0"/>
              </a:spcBef>
              <a:buSzPts val="2100"/>
            </a:pPr>
            <a:r>
              <a:rPr lang="en-US" sz="2800" dirty="0" err="1"/>
              <a:t>Criação</a:t>
            </a:r>
            <a:r>
              <a:rPr lang="en-US" sz="2800" dirty="0"/>
              <a:t> de material </a:t>
            </a:r>
            <a:r>
              <a:rPr lang="en-US" sz="2800" dirty="0" err="1"/>
              <a:t>complementar</a:t>
            </a:r>
            <a:r>
              <a:rPr lang="en-US" sz="2800" dirty="0"/>
              <a:t> para o </a:t>
            </a:r>
            <a:r>
              <a:rPr lang="en-US" sz="2800" dirty="0" err="1"/>
              <a:t>ensino</a:t>
            </a:r>
            <a:r>
              <a:rPr lang="en-US" sz="2800" dirty="0"/>
              <a:t> da </a:t>
            </a:r>
            <a:r>
              <a:rPr lang="en-US" sz="2800" dirty="0" err="1"/>
              <a:t>física</a:t>
            </a:r>
            <a:r>
              <a:rPr lang="en-US" sz="2800" dirty="0"/>
              <a:t> no </a:t>
            </a:r>
            <a:r>
              <a:rPr lang="en-US" sz="2800" dirty="0" err="1"/>
              <a:t>ensino</a:t>
            </a:r>
            <a:r>
              <a:rPr lang="en-US" sz="2800" dirty="0"/>
              <a:t> </a:t>
            </a:r>
            <a:r>
              <a:rPr lang="en-US" sz="2800" dirty="0" err="1"/>
              <a:t>médio</a:t>
            </a:r>
            <a:r>
              <a:rPr lang="en-US" sz="2800" dirty="0"/>
              <a:t>.</a:t>
            </a:r>
            <a:endParaRPr sz="2800" dirty="0"/>
          </a:p>
          <a:p>
            <a:pPr marL="171450" marR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800" dirty="0"/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sz="2800" dirty="0" err="1"/>
              <a:t>Situação</a:t>
            </a:r>
            <a:r>
              <a:rPr lang="en-US" sz="2800" dirty="0"/>
              <a:t> </a:t>
            </a:r>
            <a:r>
              <a:rPr lang="en-US" sz="2800" dirty="0" err="1"/>
              <a:t>Geradora</a:t>
            </a:r>
            <a:r>
              <a:rPr lang="en-US" sz="2800" dirty="0"/>
              <a:t>: </a:t>
            </a:r>
            <a:endParaRPr sz="2800" dirty="0"/>
          </a:p>
          <a:p>
            <a:pPr indent="-457200">
              <a:spcBef>
                <a:spcPts val="0"/>
              </a:spcBef>
            </a:pPr>
            <a:r>
              <a:rPr lang="en-US" sz="2800" dirty="0" err="1"/>
              <a:t>Matéria</a:t>
            </a:r>
            <a:r>
              <a:rPr lang="en-US" sz="2800" dirty="0"/>
              <a:t> </a:t>
            </a:r>
            <a:r>
              <a:rPr lang="en-US" sz="2800" dirty="0" err="1"/>
              <a:t>não</a:t>
            </a:r>
            <a:r>
              <a:rPr lang="en-US" sz="2800" dirty="0"/>
              <a:t> é </a:t>
            </a:r>
            <a:r>
              <a:rPr lang="en-US" sz="2800" dirty="0" err="1"/>
              <a:t>prazerosa</a:t>
            </a:r>
            <a:r>
              <a:rPr lang="en-US" sz="2800" dirty="0"/>
              <a:t> para a </a:t>
            </a:r>
            <a:r>
              <a:rPr lang="en-US" sz="2800" dirty="0" err="1"/>
              <a:t>maioria</a:t>
            </a:r>
            <a:r>
              <a:rPr lang="en-US" sz="2800" dirty="0"/>
              <a:t>.</a:t>
            </a:r>
            <a:endParaRPr sz="2800" dirty="0"/>
          </a:p>
          <a:p>
            <a:pPr indent="-457200">
              <a:spcBef>
                <a:spcPts val="0"/>
              </a:spcBef>
            </a:pPr>
            <a:r>
              <a:rPr lang="en-US" sz="2800" dirty="0" err="1"/>
              <a:t>Desempenho</a:t>
            </a:r>
            <a:r>
              <a:rPr lang="en-US" sz="2800" dirty="0"/>
              <a:t> </a:t>
            </a:r>
            <a:r>
              <a:rPr lang="en-US" sz="2800" dirty="0" err="1"/>
              <a:t>ruim</a:t>
            </a:r>
            <a:r>
              <a:rPr lang="en-US" sz="2800" dirty="0"/>
              <a:t>.</a:t>
            </a:r>
            <a:endParaRPr sz="2800" dirty="0"/>
          </a:p>
          <a:p>
            <a:pPr indent="-457200">
              <a:spcBef>
                <a:spcPts val="0"/>
              </a:spcBef>
            </a:pPr>
            <a:r>
              <a:rPr lang="en-US" sz="2800" dirty="0"/>
              <a:t>Modo </a:t>
            </a:r>
            <a:r>
              <a:rPr lang="en-US" sz="2800" dirty="0" err="1"/>
              <a:t>tradicional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a </a:t>
            </a:r>
            <a:r>
              <a:rPr lang="en-US" sz="2800" dirty="0" err="1"/>
              <a:t>matéria</a:t>
            </a:r>
            <a:r>
              <a:rPr lang="en-US" sz="2800" dirty="0"/>
              <a:t> é dada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sala</a:t>
            </a:r>
            <a:r>
              <a:rPr lang="en-US" sz="2800" dirty="0"/>
              <a:t> de aula.</a:t>
            </a:r>
          </a:p>
          <a:p>
            <a:pPr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800" dirty="0"/>
          </a:p>
          <a:p>
            <a:pPr indent="-4572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800" dirty="0" err="1"/>
              <a:t>Justificativa</a:t>
            </a:r>
            <a:r>
              <a:rPr lang="en-US" sz="2800" dirty="0"/>
              <a:t>:</a:t>
            </a: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Ser um </a:t>
            </a:r>
            <a:r>
              <a:rPr lang="en-US" sz="2800" dirty="0" err="1"/>
              <a:t>meio</a:t>
            </a:r>
            <a:r>
              <a:rPr lang="en-US" sz="2800" dirty="0"/>
              <a:t> de </a:t>
            </a:r>
            <a:r>
              <a:rPr lang="en-US" sz="2800" dirty="0" err="1"/>
              <a:t>apoio</a:t>
            </a:r>
            <a:r>
              <a:rPr lang="en-US" sz="2800" dirty="0"/>
              <a:t>.</a:t>
            </a:r>
          </a:p>
          <a:p>
            <a:pPr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err="1"/>
              <a:t>Facilitar</a:t>
            </a:r>
            <a:r>
              <a:rPr lang="en-US" sz="2800" dirty="0"/>
              <a:t> a </a:t>
            </a:r>
            <a:r>
              <a:rPr lang="en-US" sz="2800" dirty="0" err="1"/>
              <a:t>compreensão</a:t>
            </a:r>
            <a:r>
              <a:rPr lang="en-US" sz="2800" dirty="0"/>
              <a:t> do </a:t>
            </a:r>
            <a:r>
              <a:rPr lang="en-US" sz="2800" dirty="0" err="1"/>
              <a:t>estudante</a:t>
            </a:r>
            <a:r>
              <a:rPr lang="en-US" sz="2800" dirty="0"/>
              <a:t>.</a:t>
            </a:r>
          </a:p>
          <a:p>
            <a:pPr marL="0" indent="0">
              <a:spcBef>
                <a:spcPts val="0"/>
              </a:spcBef>
              <a:buSzPct val="59000"/>
              <a:buNone/>
            </a:pPr>
            <a:endParaRPr lang="en-US" sz="2800" dirty="0"/>
          </a:p>
          <a:p>
            <a:pPr marL="0" marR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body" idx="1"/>
          </p:nvPr>
        </p:nvSpPr>
        <p:spPr>
          <a:xfrm>
            <a:off x="628650" y="1154113"/>
            <a:ext cx="788670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WEB(Movimento Retardado):</a:t>
            </a:r>
          </a:p>
          <a:p>
            <a:pPr marL="13335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1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541175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598487" y="-17145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36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discussões</a:t>
            </a:r>
            <a:endParaRPr dirty="0"/>
          </a:p>
        </p:txBody>
      </p:sp>
      <p:pic>
        <p:nvPicPr>
          <p:cNvPr id="2" name="graficoVelocidadeporTempo">
            <a:hlinkClick r:id="" action="ppaction://media"/>
            <a:extLst>
              <a:ext uri="{FF2B5EF4-FFF2-40B4-BE49-F238E27FC236}">
                <a16:creationId xmlns:a16="http://schemas.microsoft.com/office/drawing/2014/main" id="{D15961D8-D9D6-4DE8-834D-4CE81C0BAE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4441" y="1862622"/>
            <a:ext cx="8714792" cy="49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1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body" idx="1"/>
          </p:nvPr>
        </p:nvSpPr>
        <p:spPr>
          <a:xfrm>
            <a:off x="628650" y="1154113"/>
            <a:ext cx="788670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WEB(Movimento Retardado):</a:t>
            </a:r>
          </a:p>
          <a:p>
            <a:pPr marL="13335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1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541175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598487" y="-17145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36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discussões</a:t>
            </a:r>
            <a:endParaRPr dirty="0"/>
          </a:p>
        </p:txBody>
      </p:sp>
      <p:pic>
        <p:nvPicPr>
          <p:cNvPr id="3" name="graficoPosicaopeloTempoMRUV">
            <a:hlinkClick r:id="" action="ppaction://media"/>
            <a:extLst>
              <a:ext uri="{FF2B5EF4-FFF2-40B4-BE49-F238E27FC236}">
                <a16:creationId xmlns:a16="http://schemas.microsoft.com/office/drawing/2014/main" id="{4E10B6B1-2924-44A5-A068-989B6739C9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3771" y="1817137"/>
            <a:ext cx="8696131" cy="489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3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body" idx="1"/>
          </p:nvPr>
        </p:nvSpPr>
        <p:spPr>
          <a:xfrm>
            <a:off x="628650" y="1154113"/>
            <a:ext cx="788670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WEB(Animação do Movimento Circular Uniforme):</a:t>
            </a:r>
          </a:p>
          <a:p>
            <a:pPr marL="13335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1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56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598487" y="-17145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36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discussões</a:t>
            </a:r>
            <a:endParaRPr dirty="0"/>
          </a:p>
        </p:txBody>
      </p:sp>
      <p:pic>
        <p:nvPicPr>
          <p:cNvPr id="3" name="MCU2">
            <a:hlinkClick r:id="" action="ppaction://media"/>
            <a:extLst>
              <a:ext uri="{FF2B5EF4-FFF2-40B4-BE49-F238E27FC236}">
                <a16:creationId xmlns:a16="http://schemas.microsoft.com/office/drawing/2014/main" id="{C1776428-17A0-40EF-A293-F90E8A7F33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3061" y="1892948"/>
            <a:ext cx="8397551" cy="472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1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body" idx="1"/>
          </p:nvPr>
        </p:nvSpPr>
        <p:spPr>
          <a:xfrm>
            <a:off x="658813" y="1022350"/>
            <a:ext cx="788670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WEB(Simulação Interativa – Inserção dos valores)</a:t>
            </a:r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3224"/>
            <a:ext cx="9144000" cy="56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598487" y="-17145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36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discussões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6E2CE8-4A76-437A-BF01-2D3B7C1D8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" y="1946910"/>
            <a:ext cx="8968740" cy="29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18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body" idx="1"/>
          </p:nvPr>
        </p:nvSpPr>
        <p:spPr>
          <a:xfrm>
            <a:off x="658813" y="1022350"/>
            <a:ext cx="788670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WEB(Simulação Interativa – Inserção dos valores)</a:t>
            </a:r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-43224"/>
            <a:ext cx="9144000" cy="56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598487" y="-17145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36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discussões</a:t>
            </a:r>
            <a:endParaRPr dirty="0"/>
          </a:p>
        </p:txBody>
      </p:sp>
      <p:pic>
        <p:nvPicPr>
          <p:cNvPr id="2" name="andarPraTras">
            <a:hlinkClick r:id="" action="ppaction://media"/>
            <a:extLst>
              <a:ext uri="{FF2B5EF4-FFF2-40B4-BE49-F238E27FC236}">
                <a16:creationId xmlns:a16="http://schemas.microsoft.com/office/drawing/2014/main" id="{FC68BFE6-C549-436A-9EBB-805096C650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4767" y="1797948"/>
            <a:ext cx="8376719" cy="471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4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 txBox="1">
            <a:spLocks noGrp="1"/>
          </p:cNvSpPr>
          <p:nvPr>
            <p:ph type="body" idx="1"/>
          </p:nvPr>
        </p:nvSpPr>
        <p:spPr>
          <a:xfrm>
            <a:off x="502191" y="155733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spcBef>
                <a:spcPts val="0"/>
              </a:spcBef>
              <a:buSzPts val="2100"/>
              <a:buFont typeface="Wingdings" panose="05000000000000000000" pitchFamily="2" charset="2"/>
              <a:buChar char="Ø"/>
            </a:pPr>
            <a:r>
              <a:rPr lang="pt-BR" sz="2000" dirty="0"/>
              <a:t>Objetivos alcançados:</a:t>
            </a:r>
          </a:p>
          <a:p>
            <a:pPr marL="800100" lvl="1">
              <a:spcBef>
                <a:spcPts val="0"/>
              </a:spcBef>
              <a:buSzPts val="2100"/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800100" lvl="1">
              <a:spcBef>
                <a:spcPts val="0"/>
              </a:spcBef>
              <a:buSzPts val="2100"/>
            </a:pPr>
            <a:r>
              <a:rPr lang="pt-BR" sz="2000" dirty="0"/>
              <a:t>Viabilidade da Aplicação Web.</a:t>
            </a:r>
          </a:p>
          <a:p>
            <a:pPr marL="800100" lvl="1">
              <a:spcBef>
                <a:spcPts val="0"/>
              </a:spcBef>
              <a:buSzPts val="2100"/>
            </a:pPr>
            <a:endParaRPr lang="pt-BR" sz="2000" dirty="0"/>
          </a:p>
          <a:p>
            <a:pPr marL="800100" lvl="1">
              <a:spcBef>
                <a:spcPts val="0"/>
              </a:spcBef>
              <a:buSzPts val="2100"/>
            </a:pPr>
            <a:r>
              <a:rPr lang="pt-BR" sz="2000" dirty="0"/>
              <a:t>Simulações geradas pela </a:t>
            </a:r>
            <a:r>
              <a:rPr lang="pt-BR" sz="2000" dirty="0" err="1"/>
              <a:t>Engine</a:t>
            </a:r>
            <a:r>
              <a:rPr lang="pt-BR" sz="2000" dirty="0"/>
              <a:t> são agradáveis e versáteis.</a:t>
            </a:r>
          </a:p>
          <a:p>
            <a:pPr marL="800100" lvl="1">
              <a:spcBef>
                <a:spcPts val="0"/>
              </a:spcBef>
              <a:buSzPts val="2100"/>
            </a:pPr>
            <a:endParaRPr lang="pt-BR" sz="2000" dirty="0"/>
          </a:p>
          <a:p>
            <a:pPr marL="800100" lvl="1">
              <a:spcBef>
                <a:spcPts val="0"/>
              </a:spcBef>
              <a:buSzPts val="2100"/>
            </a:pPr>
            <a:r>
              <a:rPr lang="pt-BR" sz="2000" dirty="0"/>
              <a:t>Layout e harmonização de cores proporcionando um ambiente agradável.</a:t>
            </a:r>
          </a:p>
          <a:p>
            <a:pPr marL="800100" lvl="1">
              <a:spcBef>
                <a:spcPts val="0"/>
              </a:spcBef>
              <a:buSzPts val="2100"/>
              <a:buFont typeface="Arial" panose="020B0604020202020204" pitchFamily="34" charset="0"/>
              <a:buChar char="•"/>
            </a:pPr>
            <a:endParaRPr lang="pt-BR" sz="1700" dirty="0"/>
          </a:p>
          <a:p>
            <a:pPr marL="342900">
              <a:spcBef>
                <a:spcPts val="0"/>
              </a:spcBef>
              <a:buSzPts val="2100"/>
              <a:buFont typeface="Wingdings" panose="05000000000000000000" pitchFamily="2" charset="2"/>
              <a:buChar char="Ø"/>
            </a:pPr>
            <a:r>
              <a:rPr lang="pt-BR" sz="2000" dirty="0"/>
              <a:t> Projetos Futuros:</a:t>
            </a:r>
          </a:p>
          <a:p>
            <a:pPr marL="800100" lvl="1">
              <a:spcBef>
                <a:spcPts val="0"/>
              </a:spcBef>
              <a:buSzPts val="2100"/>
              <a:buFont typeface="Wingdings" panose="05000000000000000000" pitchFamily="2" charset="2"/>
              <a:buChar char="Ø"/>
            </a:pPr>
            <a:endParaRPr lang="pt-BR" sz="1700" dirty="0"/>
          </a:p>
          <a:p>
            <a:pPr marL="800100" lvl="1">
              <a:spcBef>
                <a:spcPts val="0"/>
              </a:spcBef>
              <a:buSzPts val="2100"/>
              <a:buFont typeface="Arial" panose="020B0604020202020204" pitchFamily="34" charset="0"/>
              <a:buChar char="•"/>
            </a:pPr>
            <a:r>
              <a:rPr lang="pt-BR" sz="2000" dirty="0"/>
              <a:t>Acesso de alunos quanto professores para material complementar, quando a plataforma estiver online.</a:t>
            </a:r>
          </a:p>
          <a:p>
            <a:pPr marL="457200" lvl="1" indent="0">
              <a:spcBef>
                <a:spcPts val="0"/>
              </a:spcBef>
              <a:buSzPts val="2100"/>
              <a:buNone/>
            </a:pPr>
            <a:endParaRPr lang="pt-BR" sz="2400" dirty="0"/>
          </a:p>
          <a:p>
            <a:pPr marL="457200" lvl="1" indent="0">
              <a:spcBef>
                <a:spcPts val="0"/>
              </a:spcBef>
              <a:buSzPts val="2100"/>
              <a:buNone/>
            </a:pPr>
            <a:endParaRPr lang="pt-BR" sz="2000" dirty="0"/>
          </a:p>
          <a:p>
            <a:pPr marL="800100" lvl="1">
              <a:spcBef>
                <a:spcPts val="0"/>
              </a:spcBef>
              <a:buSzPts val="2100"/>
              <a:buFont typeface="Wingdings" panose="05000000000000000000" pitchFamily="2" charset="2"/>
              <a:buChar char="Ø"/>
            </a:pPr>
            <a:endParaRPr lang="pt-BR" sz="2000" dirty="0"/>
          </a:p>
          <a:p>
            <a:pPr marL="800100" lvl="1">
              <a:spcBef>
                <a:spcPts val="0"/>
              </a:spcBef>
              <a:buSzPts val="2100"/>
              <a:buFont typeface="Wingdings" panose="05000000000000000000" pitchFamily="2" charset="2"/>
              <a:buChar char="Ø"/>
            </a:pPr>
            <a:endParaRPr lang="pt-BR" sz="2000" dirty="0"/>
          </a:p>
          <a:p>
            <a:pPr marL="457200" lvl="1" indent="0">
              <a:spcBef>
                <a:spcPts val="0"/>
              </a:spcBef>
              <a:buSzPts val="2100"/>
              <a:buNone/>
            </a:pPr>
            <a:endParaRPr lang="pt-BR" sz="2000" dirty="0"/>
          </a:p>
          <a:p>
            <a:pPr marL="457200" lvl="1" indent="0">
              <a:spcBef>
                <a:spcPts val="0"/>
              </a:spcBef>
              <a:buSzPts val="2100"/>
              <a:buNone/>
            </a:pPr>
            <a:endParaRPr lang="pt-BR" sz="2000" dirty="0"/>
          </a:p>
          <a:p>
            <a:pPr marL="800100" lvl="1">
              <a:spcBef>
                <a:spcPts val="0"/>
              </a:spcBef>
              <a:buSzPts val="2100"/>
            </a:pPr>
            <a:endParaRPr sz="2000" dirty="0"/>
          </a:p>
        </p:txBody>
      </p:sp>
      <p:pic>
        <p:nvPicPr>
          <p:cNvPr id="205" name="Google Shape;20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49452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"/>
          <p:cNvSpPr txBox="1">
            <a:spLocks noGrp="1"/>
          </p:cNvSpPr>
          <p:nvPr>
            <p:ph type="title"/>
          </p:nvPr>
        </p:nvSpPr>
        <p:spPr>
          <a:xfrm>
            <a:off x="598487" y="-171450"/>
            <a:ext cx="7886700" cy="145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Considerações</a:t>
            </a:r>
            <a:r>
              <a:rPr lang="en-US" sz="36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Finais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"/>
          <p:cNvSpPr txBox="1">
            <a:spLocks noGrp="1"/>
          </p:cNvSpPr>
          <p:nvPr>
            <p:ph type="body" idx="1"/>
          </p:nvPr>
        </p:nvSpPr>
        <p:spPr>
          <a:xfrm>
            <a:off x="466725" y="1149350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l">
              <a:buNone/>
            </a:pPr>
            <a:endParaRPr lang="pt-BR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14300" indent="0">
              <a:buNone/>
            </a:pPr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ASSIS, D. A. B. A importância da prática experimental no ensino de Física utilizando experimentos, TCC (Licenciatura em Física) - Instituto Federal de Educação, Ciência e Tecnologia de Goiás - Câmpus Jatai, Jataí, p.50, 2021. Disponível em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3"/>
              </a:rPr>
              <a:t>https://repositorio.ifg.edu.br/bitstream/prefix/854/1/tcc_Denise\%20Antonieta\%20Bispo\%20Assis.pdf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Acesso em: 14 nov. </a:t>
            </a:r>
            <a:r>
              <a:rPr lang="pt-BR" sz="1800" dirty="0">
                <a:solidFill>
                  <a:srgbClr val="000000"/>
                </a:solidFill>
                <a:latin typeface="Calibri" panose="020F0502020204030204" pitchFamily="34" charset="0"/>
              </a:rPr>
              <a:t>22</a:t>
            </a:r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14300" indent="0">
              <a:buNone/>
            </a:pPr>
            <a:endParaRPr lang="pt-BR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14300" indent="0">
              <a:buNone/>
            </a:pPr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GUTERRES, Marcelo Xavier. SIMULAÇÃO - Módulo 1. 2017.</a:t>
            </a:r>
          </a:p>
          <a:p>
            <a:pPr marL="114300" indent="0">
              <a:buNone/>
            </a:pPr>
            <a:endParaRPr lang="pt-BR" sz="1800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14300" indent="0">
              <a:buNone/>
            </a:pPr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SANDERSON, Grant. 3Blue1Brown. Youtube. Disponível em: https://www.youtube.com/c/3blue1brown/</a:t>
            </a:r>
            <a:r>
              <a:rPr lang="pt-BR" sz="18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about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Acesso em: 15 nov. 2022.</a:t>
            </a:r>
          </a:p>
          <a:p>
            <a:pPr marL="114300" indent="0" algn="l">
              <a:buNone/>
            </a:pPr>
            <a:endParaRPr lang="pt-BR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114300" indent="0" algn="l">
              <a:buNone/>
            </a:pPr>
            <a:endParaRPr lang="pt-BR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dirty="0"/>
          </a:p>
        </p:txBody>
      </p:sp>
      <p:sp>
        <p:nvSpPr>
          <p:cNvPr id="212" name="Google Shape;212;p7"/>
          <p:cNvSpPr txBox="1"/>
          <p:nvPr/>
        </p:nvSpPr>
        <p:spPr>
          <a:xfrm>
            <a:off x="598487" y="-17145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Corpo do trabalho</a:t>
            </a:r>
            <a:endParaRPr/>
          </a:p>
        </p:txBody>
      </p:sp>
      <p:pic>
        <p:nvPicPr>
          <p:cNvPr id="213" name="Google Shape;21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6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658813" y="-160337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69118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"/>
          <p:cNvSpPr txBox="1">
            <a:spLocks noGrp="1"/>
          </p:cNvSpPr>
          <p:nvPr>
            <p:ph type="title"/>
          </p:nvPr>
        </p:nvSpPr>
        <p:spPr>
          <a:xfrm>
            <a:off x="539750" y="-3810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/>
          </a:p>
        </p:txBody>
      </p:sp>
      <p:sp>
        <p:nvSpPr>
          <p:cNvPr id="178" name="Google Shape;178;p2"/>
          <p:cNvSpPr txBox="1">
            <a:spLocks noGrp="1"/>
          </p:cNvSpPr>
          <p:nvPr>
            <p:ph type="body" idx="1"/>
          </p:nvPr>
        </p:nvSpPr>
        <p:spPr>
          <a:xfrm>
            <a:off x="628650" y="1475324"/>
            <a:ext cx="8153400" cy="530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pt-BR" sz="2800" dirty="0"/>
              <a:t>Versatilidade do produto.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pt-BR" sz="2800" dirty="0"/>
              <a:t>Adaptação fácil às exigências do público.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pt-BR" sz="2800" dirty="0"/>
              <a:t>Experiência de usuário satisfatória.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pt-BR" sz="2800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pt-BR" sz="2800" dirty="0"/>
              <a:t>Objetivos:</a:t>
            </a:r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500" dirty="0"/>
              <a:t>Geral:</a:t>
            </a:r>
            <a:r>
              <a:rPr lang="en-US" sz="2200" dirty="0"/>
              <a:t>	</a:t>
            </a:r>
          </a:p>
          <a:p>
            <a:pPr lvl="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Aprendizado eficiente.</a:t>
            </a:r>
          </a:p>
          <a:p>
            <a:pPr lvl="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Ambiente agradável da plataforma.</a:t>
            </a:r>
          </a:p>
          <a:p>
            <a:pPr lvl="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dirty="0"/>
              <a:t>Mostrar a importância das simulações no processo de aprendizado.</a:t>
            </a:r>
            <a:endParaRPr lang="en-US" sz="2200" dirty="0"/>
          </a:p>
          <a:p>
            <a:pPr lvl="1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 err="1"/>
              <a:t>Específico</a:t>
            </a:r>
            <a:r>
              <a:rPr lang="en-US" sz="2400" dirty="0"/>
              <a:t>: </a:t>
            </a:r>
          </a:p>
          <a:p>
            <a:pPr lvl="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Aplicação</a:t>
            </a:r>
            <a:r>
              <a:rPr lang="en-US" sz="2400" dirty="0"/>
              <a:t> WEB que </a:t>
            </a:r>
            <a:r>
              <a:rPr lang="en-US" sz="2400" dirty="0" err="1"/>
              <a:t>utiliza</a:t>
            </a:r>
            <a:r>
              <a:rPr lang="en-US" sz="2400" dirty="0"/>
              <a:t> </a:t>
            </a:r>
            <a:r>
              <a:rPr lang="en-US" sz="2400" dirty="0" err="1"/>
              <a:t>linguagem</a:t>
            </a:r>
            <a:r>
              <a:rPr lang="en-US" sz="2400" dirty="0"/>
              <a:t> de </a:t>
            </a:r>
            <a:r>
              <a:rPr lang="en-US" sz="2400" dirty="0" err="1"/>
              <a:t>programação</a:t>
            </a:r>
            <a:r>
              <a:rPr lang="en-US" sz="2400" dirty="0"/>
              <a:t> Python.</a:t>
            </a:r>
          </a:p>
          <a:p>
            <a:pPr lvl="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err="1"/>
              <a:t>Alunos</a:t>
            </a:r>
            <a:r>
              <a:rPr lang="en-US" sz="2400" dirty="0"/>
              <a:t> e </a:t>
            </a:r>
            <a:r>
              <a:rPr lang="en-US" sz="2400" dirty="0" err="1"/>
              <a:t>professores</a:t>
            </a:r>
            <a:r>
              <a:rPr lang="en-US" sz="2400" dirty="0"/>
              <a:t> </a:t>
            </a:r>
            <a:r>
              <a:rPr lang="en-US" sz="2400" dirty="0" err="1"/>
              <a:t>usufruírem</a:t>
            </a:r>
            <a:r>
              <a:rPr lang="en-US" sz="2400" dirty="0"/>
              <a:t> de </a:t>
            </a:r>
            <a:r>
              <a:rPr lang="en-US" sz="2400" dirty="0" err="1"/>
              <a:t>diferentes</a:t>
            </a:r>
            <a:r>
              <a:rPr lang="en-US" sz="2400" dirty="0"/>
              <a:t> </a:t>
            </a:r>
            <a:r>
              <a:rPr lang="en-US" sz="2400" dirty="0" err="1"/>
              <a:t>matérias</a:t>
            </a:r>
            <a:r>
              <a:rPr lang="en-US" sz="2400" dirty="0"/>
              <a:t> de </a:t>
            </a:r>
            <a:r>
              <a:rPr lang="en-US" sz="2400" dirty="0" err="1"/>
              <a:t>Física</a:t>
            </a:r>
            <a:r>
              <a:rPr lang="en-US" sz="2400" dirty="0"/>
              <a:t> do Ensino </a:t>
            </a:r>
            <a:r>
              <a:rPr lang="en-US" sz="2400" dirty="0" err="1"/>
              <a:t>Médio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476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6707"/>
            <a:ext cx="9144000" cy="56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"/>
          <p:cNvSpPr txBox="1">
            <a:spLocks noGrp="1"/>
          </p:cNvSpPr>
          <p:nvPr>
            <p:ph type="title"/>
          </p:nvPr>
        </p:nvSpPr>
        <p:spPr>
          <a:xfrm>
            <a:off x="598487" y="-17145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Corpo</a:t>
            </a:r>
            <a:r>
              <a:rPr lang="en-US" sz="36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trabalho</a:t>
            </a:r>
            <a:endParaRPr dirty="0"/>
          </a:p>
        </p:txBody>
      </p:sp>
      <p:sp>
        <p:nvSpPr>
          <p:cNvPr id="185" name="Google Shape;185;p3"/>
          <p:cNvSpPr txBox="1">
            <a:spLocks noGrp="1"/>
          </p:cNvSpPr>
          <p:nvPr>
            <p:ph type="body" idx="1"/>
          </p:nvPr>
        </p:nvSpPr>
        <p:spPr>
          <a:xfrm>
            <a:off x="628650" y="1154112"/>
            <a:ext cx="7886700" cy="551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dirty="0"/>
              <a:t>Obstáculos relacionados a absorção dos estudantes nas ciências exatas</a:t>
            </a:r>
          </a:p>
          <a:p>
            <a:pPr marL="3429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endParaRPr lang="pt-BR" dirty="0"/>
          </a:p>
          <a:p>
            <a:pPr marL="804672" marR="0" indent="-3474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Ausência de uma prática </a:t>
            </a:r>
            <a:r>
              <a:rPr lang="pt-BR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fixação</a:t>
            </a:r>
            <a:r>
              <a:rPr lang="pt-BR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04672" marR="0" indent="-3474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pt-BR" sz="2000" dirty="0">
              <a:effectLst/>
            </a:endParaRPr>
          </a:p>
          <a:p>
            <a:pPr marL="804672" marR="0" indent="-34747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Pouca quantidade</a:t>
            </a:r>
            <a:r>
              <a:rPr lang="pt-BR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pt-BR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simulações disponíveis ao público amplo no país</a:t>
            </a:r>
            <a:r>
              <a:rPr lang="pt-BR" sz="20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sz="2000" dirty="0"/>
          </a:p>
          <a:p>
            <a:pPr marL="3429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endParaRPr lang="pt-BR" dirty="0"/>
          </a:p>
          <a:p>
            <a:pPr marL="3429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b="0" i="0" u="none" strike="noStrike" baseline="0" dirty="0">
                <a:solidFill>
                  <a:srgbClr val="000000"/>
                </a:solidFill>
              </a:rPr>
              <a:t>A importância das simulações no processo de aprendizado</a:t>
            </a:r>
            <a:endParaRPr lang="pt-BR" dirty="0"/>
          </a:p>
          <a:p>
            <a:pPr marL="742950" lvl="1" indent="-285750">
              <a:spcBef>
                <a:spcPts val="0"/>
              </a:spcBef>
              <a:buSzPts val="2100"/>
            </a:pPr>
            <a:endParaRPr lang="pt-BR" dirty="0"/>
          </a:p>
          <a:p>
            <a:pPr marL="742950" lvl="1" indent="-285750">
              <a:spcBef>
                <a:spcPts val="0"/>
              </a:spcBef>
              <a:buSzPts val="2100"/>
            </a:pPr>
            <a:r>
              <a:rPr lang="pt-BR" sz="2000" dirty="0"/>
              <a:t>Experimentação realizada em diversos campos da ciência.</a:t>
            </a:r>
          </a:p>
          <a:p>
            <a:pPr marL="742950" lvl="1" indent="-285750">
              <a:spcBef>
                <a:spcPts val="0"/>
              </a:spcBef>
              <a:buSzPts val="2100"/>
            </a:pPr>
            <a:endParaRPr lang="pt-BR" sz="2000" dirty="0"/>
          </a:p>
          <a:p>
            <a:pPr marL="742950" lvl="1" indent="-285750">
              <a:spcBef>
                <a:spcPts val="0"/>
              </a:spcBef>
              <a:buSzPts val="2100"/>
            </a:pPr>
            <a:r>
              <a:rPr lang="pt-BR" sz="2000" dirty="0"/>
              <a:t>Fomentar a comunidade acadêmica na adoção de mecanismos tecnológicos.</a:t>
            </a:r>
          </a:p>
          <a:p>
            <a:pPr marL="742950" lvl="1" indent="-285750">
              <a:spcBef>
                <a:spcPts val="0"/>
              </a:spcBef>
              <a:buSzPts val="2100"/>
            </a:pPr>
            <a:endParaRPr lang="pt-BR" sz="2000" dirty="0"/>
          </a:p>
          <a:p>
            <a:pPr marL="742950" lvl="1" indent="-285750">
              <a:spcBef>
                <a:spcPts val="0"/>
              </a:spcBef>
              <a:buSzPts val="2100"/>
            </a:pPr>
            <a:r>
              <a:rPr lang="pt-BR" sz="2000" dirty="0"/>
              <a:t>Citação de Grant Sanderson a partir da defesa da simulação:</a:t>
            </a:r>
            <a:endParaRPr lang="pt-BR" sz="2000" b="0" i="0" u="none" strike="noStrike" baseline="0" dirty="0">
              <a:latin typeface="LMRoman10-Regular"/>
            </a:endParaRPr>
          </a:p>
          <a:p>
            <a:pPr marL="457200" lvl="1" indent="0">
              <a:spcBef>
                <a:spcPts val="0"/>
              </a:spcBef>
              <a:buSzPts val="2100"/>
              <a:buNone/>
            </a:pPr>
            <a:r>
              <a:rPr lang="pt-BR" sz="2000" b="0" i="0" u="none" strike="noStrike" baseline="0" dirty="0">
                <a:latin typeface="LMRoman10-Regular"/>
              </a:rPr>
              <a:t>“O objetivo é que as explicações sejam conduzidas por animações</a:t>
            </a:r>
            <a:r>
              <a:rPr lang="pt-BR" sz="2000" b="0" i="0" u="none" strike="noStrike" dirty="0">
                <a:latin typeface="LMRoman10-Regular"/>
              </a:rPr>
              <a:t> </a:t>
            </a:r>
            <a:r>
              <a:rPr lang="pt-BR" sz="2000" b="0" i="0" u="none" strike="noStrike" baseline="0" dirty="0">
                <a:latin typeface="LMRoman10-Regular"/>
              </a:rPr>
              <a:t>e que 	problemas difíceis sejam simplificados com mudanças de</a:t>
            </a:r>
            <a:r>
              <a:rPr lang="pt-BR" sz="2000" b="0" i="0" u="none" strike="noStrike" dirty="0">
                <a:latin typeface="LMRoman10-Regular"/>
              </a:rPr>
              <a:t> </a:t>
            </a:r>
            <a:r>
              <a:rPr lang="en-US" sz="2000" b="0" i="0" u="none" strike="noStrike" baseline="0" dirty="0" err="1">
                <a:latin typeface="LMRoman10-Regular"/>
              </a:rPr>
              <a:t>perspectiva</a:t>
            </a:r>
            <a:r>
              <a:rPr lang="en-US" sz="2000" b="0" i="0" u="none" strike="noStrike" baseline="0" dirty="0">
                <a:latin typeface="LMRoman10-Regular"/>
              </a:rPr>
              <a:t>.” SANDERSON, Grant. 3Blue1Brown. </a:t>
            </a:r>
            <a:r>
              <a:rPr lang="en-US" sz="2000" b="0" i="0" u="none" strike="noStrike" baseline="0" dirty="0" err="1">
                <a:latin typeface="LMRoman10-Regular"/>
              </a:rPr>
              <a:t>Youtube</a:t>
            </a:r>
            <a:r>
              <a:rPr lang="en-US" sz="2000" b="0" i="0" u="none" strike="noStrike" baseline="0" dirty="0">
                <a:latin typeface="LMRoman10-Regular"/>
              </a:rPr>
              <a:t>.</a:t>
            </a:r>
            <a:endParaRPr lang="pt-BR" sz="2000" dirty="0"/>
          </a:p>
          <a:p>
            <a:pPr marL="457200" lvl="1" indent="0">
              <a:spcBef>
                <a:spcPts val="0"/>
              </a:spcBef>
              <a:buSzPts val="2100"/>
              <a:buNone/>
            </a:pPr>
            <a:endParaRPr lang="pt-BR" dirty="0"/>
          </a:p>
          <a:p>
            <a:pPr marL="800100" lvl="1">
              <a:spcBef>
                <a:spcPts val="0"/>
              </a:spcBef>
              <a:buSzPts val="2100"/>
              <a:buFont typeface="Arial" panose="020B0604020202020204" pitchFamily="34" charset="0"/>
              <a:buChar char="•"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 txBox="1">
            <a:spLocks noGrp="1"/>
          </p:cNvSpPr>
          <p:nvPr>
            <p:ph type="body" idx="1"/>
          </p:nvPr>
        </p:nvSpPr>
        <p:spPr>
          <a:xfrm>
            <a:off x="628650" y="1498061"/>
            <a:ext cx="7886700" cy="467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dirty="0"/>
              <a:t>Estudo com a Comunidade do CEFET Contagem</a:t>
            </a: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6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598487" y="-17145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Metodologia</a:t>
            </a:r>
            <a:endParaRPr dirty="0"/>
          </a:p>
        </p:txBody>
      </p:sp>
      <p:pic>
        <p:nvPicPr>
          <p:cNvPr id="1028" name="Picture 4" descr="Gráfico de respostas do Formulários Google. Título da pergunta: Você acha que simulações gráficas de física ajudam no estudo da matéria de alguma forma?. Número de respostas: 47 respostas.">
            <a:extLst>
              <a:ext uri="{FF2B5EF4-FFF2-40B4-BE49-F238E27FC236}">
                <a16:creationId xmlns:a16="http://schemas.microsoft.com/office/drawing/2014/main" id="{7179F64F-FE92-580E-AE0D-6C550DEE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620" y="2016125"/>
            <a:ext cx="9563876" cy="402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 txBox="1">
            <a:spLocks noGrp="1"/>
          </p:cNvSpPr>
          <p:nvPr>
            <p:ph type="body" idx="1"/>
          </p:nvPr>
        </p:nvSpPr>
        <p:spPr>
          <a:xfrm>
            <a:off x="628650" y="1498061"/>
            <a:ext cx="7886700" cy="467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dirty="0"/>
              <a:t>Estudo com a Comunidade do CEFET Contagem</a:t>
            </a:r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6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598487" y="-17145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Metodologia</a:t>
            </a:r>
            <a:endParaRPr dirty="0"/>
          </a:p>
        </p:txBody>
      </p:sp>
      <p:pic>
        <p:nvPicPr>
          <p:cNvPr id="2050" name="Picture 2" descr="Gráfico de respostas do Formulários Google. Título da pergunta: Você usaria uma plataforma de estudos online focada em física?. Número de respostas: 47 respostas.">
            <a:extLst>
              <a:ext uri="{FF2B5EF4-FFF2-40B4-BE49-F238E27FC236}">
                <a16:creationId xmlns:a16="http://schemas.microsoft.com/office/drawing/2014/main" id="{CD642DDC-8073-040D-856D-87C3A52DF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4684"/>
            <a:ext cx="9050693" cy="376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64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 txBox="1">
            <a:spLocks noGrp="1"/>
          </p:cNvSpPr>
          <p:nvPr>
            <p:ph type="body" idx="1"/>
          </p:nvPr>
        </p:nvSpPr>
        <p:spPr>
          <a:xfrm>
            <a:off x="485775" y="1325562"/>
            <a:ext cx="7886700" cy="528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dirty="0"/>
              <a:t>Linguagens de Programação/Ferramentas:</a:t>
            </a:r>
          </a:p>
          <a:p>
            <a:pPr marL="3429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endParaRPr lang="pt-BR" dirty="0"/>
          </a:p>
          <a:p>
            <a:pPr marL="800100" lvl="1">
              <a:spcBef>
                <a:spcPts val="0"/>
              </a:spcBef>
              <a:buSzPts val="2100"/>
              <a:buFont typeface="Arial" panose="020B0604020202020204" pitchFamily="34" charset="0"/>
              <a:buChar char="•"/>
            </a:pPr>
            <a:endParaRPr lang="pt-BR" dirty="0"/>
          </a:p>
          <a:p>
            <a:pPr marL="457200" lvl="1" indent="0">
              <a:spcBef>
                <a:spcPts val="0"/>
              </a:spcBef>
              <a:buSzPts val="2100"/>
              <a:buNone/>
            </a:pPr>
            <a:r>
              <a:rPr lang="pt-BR" dirty="0"/>
              <a:t>                                                         </a:t>
            </a:r>
          </a:p>
          <a:p>
            <a:pPr marL="3200400" lvl="7" indent="0">
              <a:spcBef>
                <a:spcPts val="0"/>
              </a:spcBef>
              <a:buSzPts val="2100"/>
              <a:buNone/>
            </a:pPr>
            <a:r>
              <a:rPr lang="pt-BR" dirty="0"/>
              <a:t>                                                           </a:t>
            </a:r>
          </a:p>
          <a:p>
            <a:pPr marL="800100" lvl="1">
              <a:spcBef>
                <a:spcPts val="0"/>
              </a:spcBef>
              <a:buSzPts val="2100"/>
              <a:buFont typeface="Arial" panose="020B0604020202020204" pitchFamily="34" charset="0"/>
              <a:buChar char="•"/>
            </a:pPr>
            <a:endParaRPr lang="pt-BR" dirty="0"/>
          </a:p>
          <a:p>
            <a:pPr marL="800100" lvl="1">
              <a:spcBef>
                <a:spcPts val="0"/>
              </a:spcBef>
              <a:buSzPts val="2100"/>
              <a:buFont typeface="Arial" panose="020B0604020202020204" pitchFamily="34" charset="0"/>
              <a:buChar char="•"/>
            </a:pPr>
            <a:endParaRPr lang="pt-BR" dirty="0"/>
          </a:p>
          <a:p>
            <a:pPr marL="457200" lvl="1" indent="0">
              <a:spcBef>
                <a:spcPts val="0"/>
              </a:spcBef>
              <a:buSzPts val="2100"/>
              <a:buNone/>
            </a:pPr>
            <a:endParaRPr lang="pt-BR" dirty="0"/>
          </a:p>
          <a:p>
            <a:pPr marL="457200" lvl="1" indent="0">
              <a:spcBef>
                <a:spcPts val="0"/>
              </a:spcBef>
              <a:buSzPts val="2100"/>
              <a:buNone/>
            </a:pPr>
            <a:r>
              <a:rPr lang="pt-BR" dirty="0"/>
              <a:t> </a:t>
            </a:r>
          </a:p>
          <a:p>
            <a:pPr marL="3200400" lvl="7" indent="0">
              <a:spcBef>
                <a:spcPts val="0"/>
              </a:spcBef>
              <a:buSzPts val="2100"/>
              <a:buNone/>
            </a:pPr>
            <a:r>
              <a:rPr lang="pt-BR" dirty="0"/>
              <a:t> </a:t>
            </a:r>
          </a:p>
          <a:p>
            <a:pPr marL="800100" lvl="1">
              <a:spcBef>
                <a:spcPts val="0"/>
              </a:spcBef>
              <a:buSzPts val="2100"/>
              <a:buFont typeface="Arial" panose="020B0604020202020204" pitchFamily="34" charset="0"/>
              <a:buChar char="•"/>
            </a:pPr>
            <a:endParaRPr lang="pt-BR" dirty="0"/>
          </a:p>
          <a:p>
            <a:pPr marL="457200" lvl="1" indent="0">
              <a:spcBef>
                <a:spcPts val="0"/>
              </a:spcBef>
              <a:buSzPts val="2100"/>
              <a:buNone/>
            </a:pPr>
            <a:endParaRPr lang="pt-BR" dirty="0"/>
          </a:p>
          <a:p>
            <a:pPr marL="800100" lvl="1">
              <a:spcBef>
                <a:spcPts val="0"/>
              </a:spcBef>
              <a:buSzPts val="2100"/>
              <a:buFont typeface="Arial" panose="020B0604020202020204" pitchFamily="34" charset="0"/>
              <a:buChar char="•"/>
            </a:pPr>
            <a:endParaRPr lang="pt-BR" dirty="0"/>
          </a:p>
          <a:p>
            <a:pPr marL="457200" lvl="1" indent="0">
              <a:spcBef>
                <a:spcPts val="0"/>
              </a:spcBef>
              <a:buSzPts val="2100"/>
              <a:buNone/>
            </a:pPr>
            <a:r>
              <a:rPr lang="pt-BR" dirty="0"/>
              <a:t> </a:t>
            </a:r>
          </a:p>
          <a:p>
            <a:pPr marL="3200400" lvl="7" indent="0">
              <a:spcBef>
                <a:spcPts val="0"/>
              </a:spcBef>
              <a:buSzPts val="2100"/>
              <a:buNone/>
            </a:pPr>
            <a:r>
              <a:rPr lang="pt-BR" dirty="0"/>
              <a:t> </a:t>
            </a:r>
          </a:p>
          <a:p>
            <a:pPr marL="800100" lvl="1">
              <a:spcBef>
                <a:spcPts val="0"/>
              </a:spcBef>
              <a:buSzPts val="2100"/>
              <a:buFont typeface="Arial" panose="020B0604020202020204" pitchFamily="34" charset="0"/>
              <a:buChar char="•"/>
            </a:pPr>
            <a:endParaRPr lang="pt-BR" dirty="0"/>
          </a:p>
          <a:p>
            <a:pPr marL="800100" lvl="1">
              <a:spcBef>
                <a:spcPts val="0"/>
              </a:spcBef>
              <a:buSzPts val="2100"/>
              <a:buFont typeface="Arial" panose="020B0604020202020204" pitchFamily="34" charset="0"/>
              <a:buChar char="•"/>
            </a:pPr>
            <a:endParaRPr lang="pt-BR" dirty="0"/>
          </a:p>
          <a:p>
            <a:pPr marL="800100" lvl="1">
              <a:spcBef>
                <a:spcPts val="0"/>
              </a:spcBef>
              <a:buSzPts val="2100"/>
              <a:buFont typeface="Arial" panose="020B0604020202020204" pitchFamily="34" charset="0"/>
              <a:buChar char="•"/>
            </a:pPr>
            <a:endParaRPr lang="pt-BR" dirty="0"/>
          </a:p>
          <a:p>
            <a:pPr marL="457200" lvl="1" indent="0">
              <a:spcBef>
                <a:spcPts val="0"/>
              </a:spcBef>
              <a:buSzPts val="2100"/>
              <a:buNone/>
            </a:pPr>
            <a:r>
              <a:rPr lang="pt-BR" dirty="0"/>
              <a:t> </a:t>
            </a:r>
          </a:p>
          <a:p>
            <a:pPr marL="800100" lvl="1">
              <a:spcBef>
                <a:spcPts val="0"/>
              </a:spcBef>
              <a:buSzPts val="2100"/>
              <a:buFont typeface="Arial" panose="020B0604020202020204" pitchFamily="34" charset="0"/>
              <a:buChar char="•"/>
            </a:pPr>
            <a:endParaRPr lang="pt-BR" dirty="0"/>
          </a:p>
          <a:p>
            <a:pPr marL="457200" lvl="1" indent="0">
              <a:spcBef>
                <a:spcPts val="0"/>
              </a:spcBef>
              <a:buSzPts val="2100"/>
              <a:buNone/>
            </a:pPr>
            <a:endParaRPr lang="pt-BR" dirty="0"/>
          </a:p>
          <a:p>
            <a:pPr marL="800100" lvl="1">
              <a:spcBef>
                <a:spcPts val="0"/>
              </a:spcBef>
              <a:buSzPts val="2100"/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spcBef>
                <a:spcPts val="0"/>
              </a:spcBef>
              <a:buSzPts val="2100"/>
            </a:pPr>
            <a:endParaRPr lang="pt-BR" dirty="0"/>
          </a:p>
          <a:p>
            <a:pPr marL="800100" lvl="1">
              <a:spcBef>
                <a:spcPts val="0"/>
              </a:spcBef>
              <a:buSzPts val="2100"/>
              <a:buFont typeface="Arial" panose="020B0604020202020204" pitchFamily="34" charset="0"/>
              <a:buChar char="•"/>
            </a:pPr>
            <a:endParaRPr lang="pt-BR" dirty="0"/>
          </a:p>
          <a:p>
            <a:pPr marL="800100" lvl="1">
              <a:spcBef>
                <a:spcPts val="0"/>
              </a:spcBef>
              <a:buSzPts val="2100"/>
              <a:buFont typeface="Arial" panose="020B0604020202020204" pitchFamily="34" charset="0"/>
              <a:buChar char="•"/>
            </a:pPr>
            <a:endParaRPr lang="pt-BR" dirty="0"/>
          </a:p>
          <a:p>
            <a:pPr marL="742950" lvl="1" indent="-285750">
              <a:spcBef>
                <a:spcPts val="0"/>
              </a:spcBef>
              <a:buSzPts val="2100"/>
            </a:pPr>
            <a:endParaRPr lang="pt-BR" dirty="0"/>
          </a:p>
          <a:p>
            <a:pPr marL="800100" lvl="1">
              <a:spcBef>
                <a:spcPts val="0"/>
              </a:spcBef>
              <a:buSzPts val="2100"/>
              <a:buFont typeface="Arial" panose="020B0604020202020204" pitchFamily="34" charset="0"/>
              <a:buChar char="•"/>
            </a:pPr>
            <a:endParaRPr lang="pt-BR" dirty="0"/>
          </a:p>
          <a:p>
            <a:pPr marL="800100" lvl="1">
              <a:spcBef>
                <a:spcPts val="0"/>
              </a:spcBef>
              <a:buSzPts val="2100"/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91" name="Google Shape;19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60768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598487" y="-17145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Metodologia</a:t>
            </a:r>
            <a:endParaRPr dirty="0"/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456F2AF3-3F30-9E02-1BE0-580078CA2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96" y="2151098"/>
            <a:ext cx="1018364" cy="1018364"/>
          </a:xfrm>
          <a:prstGeom prst="rect">
            <a:avLst/>
          </a:prstGeom>
        </p:spPr>
      </p:pic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C3E1656C-2372-7CF8-EB3F-F42D26687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315" y="2174724"/>
            <a:ext cx="1018365" cy="1018365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CA074DEB-52DA-AD06-1BB4-FEDD6545D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455" y="2174724"/>
            <a:ext cx="1018365" cy="1018365"/>
          </a:xfrm>
          <a:prstGeom prst="rect">
            <a:avLst/>
          </a:prstGeom>
        </p:spPr>
      </p:pic>
      <p:pic>
        <p:nvPicPr>
          <p:cNvPr id="11" name="Imagem 10" descr="Logotipo&#10;&#10;Descrição gerada automaticamente">
            <a:extLst>
              <a:ext uri="{FF2B5EF4-FFF2-40B4-BE49-F238E27FC236}">
                <a16:creationId xmlns:a16="http://schemas.microsoft.com/office/drawing/2014/main" id="{9395AC4A-89AE-D9C0-D3AB-5110B78FE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9404" y="3539054"/>
            <a:ext cx="2626468" cy="955079"/>
          </a:xfrm>
          <a:prstGeom prst="rect">
            <a:avLst/>
          </a:prstGeom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3DC40ED-ABC1-E721-850A-D1CE8DB64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5595" y="3507411"/>
            <a:ext cx="1018366" cy="1018366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5DC59612-30AD-FB47-41E5-E8C341210C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1315" y="3507409"/>
            <a:ext cx="1018367" cy="1018367"/>
          </a:xfrm>
          <a:prstGeom prst="rect">
            <a:avLst/>
          </a:prstGeom>
        </p:spPr>
      </p:pic>
      <p:pic>
        <p:nvPicPr>
          <p:cNvPr id="17" name="Imagem 16" descr="Logotipo, Ícone&#10;&#10;Descrição gerada automaticamente">
            <a:extLst>
              <a:ext uri="{FF2B5EF4-FFF2-40B4-BE49-F238E27FC236}">
                <a16:creationId xmlns:a16="http://schemas.microsoft.com/office/drawing/2014/main" id="{E433FA96-3F25-B419-BE6D-6A82E424B4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5595" y="5113371"/>
            <a:ext cx="1018366" cy="101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6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body" idx="1"/>
          </p:nvPr>
        </p:nvSpPr>
        <p:spPr>
          <a:xfrm>
            <a:off x="628650" y="1154113"/>
            <a:ext cx="788670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WEB(Página Inicial):</a:t>
            </a:r>
          </a:p>
          <a:p>
            <a:pPr marL="13335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1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3762"/>
            <a:ext cx="9144000" cy="56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598487" y="-17145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36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discussões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C51EF6-9E4B-6A3A-66C0-AE863C1C0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48" y="1940386"/>
            <a:ext cx="8373703" cy="39156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body" idx="1"/>
          </p:nvPr>
        </p:nvSpPr>
        <p:spPr>
          <a:xfrm>
            <a:off x="628650" y="1154113"/>
            <a:ext cx="7886700" cy="502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pitchFamily="2" charset="2"/>
              <a:buChar char="Ø"/>
            </a:pPr>
            <a:r>
              <a:rPr lang="pt-BR" sz="21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Aplicação WEB(Página das matérias):</a:t>
            </a:r>
          </a:p>
          <a:p>
            <a:pPr marL="133350" marR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1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6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598487" y="-171450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3600" b="1" i="0" u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3600" b="1" i="0" u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discussões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C8D3DE-8110-E9EE-6AB7-944785201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972333"/>
            <a:ext cx="7886700" cy="372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546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clipse">
  <a:themeElements>
    <a:clrScheme name="Eclipse 13">
      <a:dk1>
        <a:srgbClr val="000000"/>
      </a:dk1>
      <a:lt1>
        <a:srgbClr val="FAF6DA"/>
      </a:lt1>
      <a:dk2>
        <a:srgbClr val="003366"/>
      </a:dk2>
      <a:lt2>
        <a:srgbClr val="5F5F5F"/>
      </a:lt2>
      <a:accent1>
        <a:srgbClr val="CCECFF"/>
      </a:accent1>
      <a:accent2>
        <a:srgbClr val="99CCCC"/>
      </a:accent2>
      <a:accent3>
        <a:srgbClr val="FCFAEA"/>
      </a:accent3>
      <a:accent4>
        <a:srgbClr val="000000"/>
      </a:accent4>
      <a:accent5>
        <a:srgbClr val="E2F4FF"/>
      </a:accent5>
      <a:accent6>
        <a:srgbClr val="8AB9B9"/>
      </a:accent6>
      <a:hlink>
        <a:srgbClr val="006666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Eclipse">
  <a:themeElements>
    <a:clrScheme name="Eclipse 13">
      <a:dk1>
        <a:srgbClr val="000000"/>
      </a:dk1>
      <a:lt1>
        <a:srgbClr val="FAF6DA"/>
      </a:lt1>
      <a:dk2>
        <a:srgbClr val="003366"/>
      </a:dk2>
      <a:lt2>
        <a:srgbClr val="5F5F5F"/>
      </a:lt2>
      <a:accent1>
        <a:srgbClr val="CCECFF"/>
      </a:accent1>
      <a:accent2>
        <a:srgbClr val="99CCCC"/>
      </a:accent2>
      <a:accent3>
        <a:srgbClr val="FCFAEA"/>
      </a:accent3>
      <a:accent4>
        <a:srgbClr val="000000"/>
      </a:accent4>
      <a:accent5>
        <a:srgbClr val="E2F4FF"/>
      </a:accent5>
      <a:accent6>
        <a:srgbClr val="8AB9B9"/>
      </a:accent6>
      <a:hlink>
        <a:srgbClr val="006666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682</Words>
  <Application>Microsoft Office PowerPoint</Application>
  <PresentationFormat>Apresentação na tela (4:3)</PresentationFormat>
  <Paragraphs>142</Paragraphs>
  <Slides>26</Slides>
  <Notes>26</Notes>
  <HiddenSlides>0</HiddenSlides>
  <MMClips>13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26</vt:i4>
      </vt:variant>
    </vt:vector>
  </HeadingPairs>
  <TitlesOfParts>
    <vt:vector size="35" baseType="lpstr">
      <vt:lpstr>Arial</vt:lpstr>
      <vt:lpstr>Calibri</vt:lpstr>
      <vt:lpstr>LMRoman10-Regular</vt:lpstr>
      <vt:lpstr>Noto Sans Symbols</vt:lpstr>
      <vt:lpstr>Verdana</vt:lpstr>
      <vt:lpstr>Wingdings</vt:lpstr>
      <vt:lpstr>Tema do Office</vt:lpstr>
      <vt:lpstr>Eclipse</vt:lpstr>
      <vt:lpstr>1_Eclipse</vt:lpstr>
      <vt:lpstr>Apresentação do PowerPoint</vt:lpstr>
      <vt:lpstr>Introdução</vt:lpstr>
      <vt:lpstr>Introdução</vt:lpstr>
      <vt:lpstr>Corpo do trabalho</vt:lpstr>
      <vt:lpstr>Metodologia</vt:lpstr>
      <vt:lpstr>Metodologia</vt:lpstr>
      <vt:lpstr>Metodologia</vt:lpstr>
      <vt:lpstr>Resultados e discussões</vt:lpstr>
      <vt:lpstr>Resultados e discussões</vt:lpstr>
      <vt:lpstr>Resultados e discussões</vt:lpstr>
      <vt:lpstr>Resultados e discussões</vt:lpstr>
      <vt:lpstr>Resultados e disscussõe</vt:lpstr>
      <vt:lpstr>Resultados e discussões</vt:lpstr>
      <vt:lpstr>Resultados e discussões</vt:lpstr>
      <vt:lpstr>Resultados e discussões</vt:lpstr>
      <vt:lpstr>Resultados e discussões</vt:lpstr>
      <vt:lpstr>Resultados e discussões</vt:lpstr>
      <vt:lpstr>Resultados e discussões</vt:lpstr>
      <vt:lpstr>Resultados e discussões</vt:lpstr>
      <vt:lpstr>Resultados e discussões</vt:lpstr>
      <vt:lpstr>Resultados e discussões</vt:lpstr>
      <vt:lpstr>Resultados e discussões</vt:lpstr>
      <vt:lpstr>Resultados e discussões</vt:lpstr>
      <vt:lpstr>Resultados e discussões</vt:lpstr>
      <vt:lpstr>Considerações Finais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Lys</dc:creator>
  <cp:lastModifiedBy>Samuel Henrique</cp:lastModifiedBy>
  <cp:revision>24</cp:revision>
  <dcterms:created xsi:type="dcterms:W3CDTF">2011-02-21T21:32:38Z</dcterms:created>
  <dcterms:modified xsi:type="dcterms:W3CDTF">2022-11-26T12:47:56Z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2022-11-16T21:15:47Z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882a137b-d3c1-47a3-94ba-7342ea8115d1</vt:lpwstr>
  </property>
  <property fmtid="{D5CDD505-2E9C-101B-9397-08002B2CF9AE}" pid="7" name="MSIP_Label_defa4170-0d19-0005-0004-bc88714345d2_ActionId">
    <vt:lpwstr>05302e3f-6999-480c-8c88-47d4222fd71c</vt:lpwstr>
  </property>
  <property fmtid="{D5CDD505-2E9C-101B-9397-08002B2CF9AE}" pid="8" name="MSIP_Label_defa4170-0d19-0005-0004-bc88714345d2_ContentBits">
    <vt:lpwstr>0</vt:lpwstr>
  </property>
</Properties>
</file>